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83"/>
  </p:notesMasterIdLst>
  <p:handoutMasterIdLst>
    <p:handoutMasterId r:id="rId84"/>
  </p:handoutMasterIdLst>
  <p:sldIdLst>
    <p:sldId id="256" r:id="rId2"/>
    <p:sldId id="291" r:id="rId3"/>
    <p:sldId id="259" r:id="rId4"/>
    <p:sldId id="261" r:id="rId5"/>
    <p:sldId id="300" r:id="rId6"/>
    <p:sldId id="299" r:id="rId7"/>
    <p:sldId id="298" r:id="rId8"/>
    <p:sldId id="262" r:id="rId9"/>
    <p:sldId id="292" r:id="rId10"/>
    <p:sldId id="293" r:id="rId11"/>
    <p:sldId id="294" r:id="rId12"/>
    <p:sldId id="327" r:id="rId13"/>
    <p:sldId id="328" r:id="rId14"/>
    <p:sldId id="263" r:id="rId15"/>
    <p:sldId id="340" r:id="rId16"/>
    <p:sldId id="345" r:id="rId17"/>
    <p:sldId id="346" r:id="rId18"/>
    <p:sldId id="341" r:id="rId19"/>
    <p:sldId id="331" r:id="rId20"/>
    <p:sldId id="323" r:id="rId21"/>
    <p:sldId id="295" r:id="rId22"/>
    <p:sldId id="301" r:id="rId23"/>
    <p:sldId id="302" r:id="rId24"/>
    <p:sldId id="303" r:id="rId25"/>
    <p:sldId id="270" r:id="rId26"/>
    <p:sldId id="304" r:id="rId27"/>
    <p:sldId id="305" r:id="rId28"/>
    <p:sldId id="272" r:id="rId29"/>
    <p:sldId id="273" r:id="rId30"/>
    <p:sldId id="274" r:id="rId31"/>
    <p:sldId id="275" r:id="rId32"/>
    <p:sldId id="306" r:id="rId33"/>
    <p:sldId id="307" r:id="rId34"/>
    <p:sldId id="308" r:id="rId35"/>
    <p:sldId id="264" r:id="rId36"/>
    <p:sldId id="309" r:id="rId37"/>
    <p:sldId id="310" r:id="rId38"/>
    <p:sldId id="311" r:id="rId39"/>
    <p:sldId id="312" r:id="rId40"/>
    <p:sldId id="313" r:id="rId41"/>
    <p:sldId id="314" r:id="rId42"/>
    <p:sldId id="315" r:id="rId43"/>
    <p:sldId id="316" r:id="rId44"/>
    <p:sldId id="317" r:id="rId45"/>
    <p:sldId id="320" r:id="rId46"/>
    <p:sldId id="279" r:id="rId47"/>
    <p:sldId id="318" r:id="rId48"/>
    <p:sldId id="319" r:id="rId49"/>
    <p:sldId id="296" r:id="rId50"/>
    <p:sldId id="321" r:id="rId51"/>
    <p:sldId id="265" r:id="rId52"/>
    <p:sldId id="258" r:id="rId53"/>
    <p:sldId id="348" r:id="rId54"/>
    <p:sldId id="260" r:id="rId55"/>
    <p:sldId id="322" r:id="rId56"/>
    <p:sldId id="266" r:id="rId57"/>
    <p:sldId id="324" r:id="rId58"/>
    <p:sldId id="268" r:id="rId59"/>
    <p:sldId id="325" r:id="rId60"/>
    <p:sldId id="326" r:id="rId61"/>
    <p:sldId id="347" r:id="rId62"/>
    <p:sldId id="288" r:id="rId63"/>
    <p:sldId id="289" r:id="rId64"/>
    <p:sldId id="290" r:id="rId65"/>
    <p:sldId id="280" r:id="rId66"/>
    <p:sldId id="282" r:id="rId67"/>
    <p:sldId id="276" r:id="rId68"/>
    <p:sldId id="332" r:id="rId69"/>
    <p:sldId id="333" r:id="rId70"/>
    <p:sldId id="342" r:id="rId71"/>
    <p:sldId id="334" r:id="rId72"/>
    <p:sldId id="284" r:id="rId73"/>
    <p:sldId id="285" r:id="rId74"/>
    <p:sldId id="286" r:id="rId75"/>
    <p:sldId id="344" r:id="rId76"/>
    <p:sldId id="343" r:id="rId77"/>
    <p:sldId id="335" r:id="rId78"/>
    <p:sldId id="283" r:id="rId79"/>
    <p:sldId id="269" r:id="rId80"/>
    <p:sldId id="297" r:id="rId81"/>
    <p:sldId id="257" r:id="rId82"/>
  </p:sldIdLst>
  <p:sldSz cx="9144000" cy="6858000" type="screen4x3"/>
  <p:notesSz cx="7315200" cy="9601200"/>
  <p:custDataLst>
    <p:tags r:id="rId8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2B2B2"/>
    <a:srgbClr val="6600FF"/>
    <a:srgbClr val="009999"/>
    <a:srgbClr val="FF3300"/>
    <a:srgbClr val="FF6633"/>
    <a:srgbClr val="F8F8F8"/>
    <a:srgbClr val="FFFF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6157" autoAdjust="0"/>
  </p:normalViewPr>
  <p:slideViewPr>
    <p:cSldViewPr>
      <p:cViewPr varScale="1">
        <p:scale>
          <a:sx n="103" d="100"/>
          <a:sy n="103" d="100"/>
        </p:scale>
        <p:origin x="-96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3204" y="-10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handoutMaster" Target="handoutMasters/handoutMaster1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gs" Target="tags/tag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Sheet1!$C$1:$C$2</c:f>
              <c:strCache>
                <c:ptCount val="1"/>
                <c:pt idx="0">
                  <c:v>Independent write</c:v>
                </c:pt>
              </c:strCache>
            </c:strRef>
          </c:tx>
          <c:spPr>
            <a:ln w="76200" cmpd="sng">
              <a:solidFill>
                <a:srgbClr val="000090"/>
              </a:solidFill>
            </a:ln>
          </c:spPr>
          <c:marker>
            <c:symbol val="none"/>
          </c:marker>
          <c:cat>
            <c:numRef>
              <c:f>Sheet1!$B$3:$B$8</c:f>
              <c:numCache>
                <c:formatCode>General</c:formatCode>
                <c:ptCount val="6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1.88</c:v>
                </c:pt>
                <c:pt idx="4">
                  <c:v>2.29</c:v>
                </c:pt>
                <c:pt idx="5">
                  <c:v>2.75</c:v>
                </c:pt>
              </c:numCache>
            </c:numRef>
          </c:cat>
          <c:val>
            <c:numRef>
              <c:f>Sheet1!$C$3:$C$8</c:f>
              <c:numCache>
                <c:formatCode>General</c:formatCode>
                <c:ptCount val="6"/>
                <c:pt idx="0">
                  <c:v>8.26</c:v>
                </c:pt>
                <c:pt idx="1">
                  <c:v>65.12</c:v>
                </c:pt>
                <c:pt idx="2">
                  <c:v>108.2</c:v>
                </c:pt>
                <c:pt idx="3">
                  <c:v>276.57</c:v>
                </c:pt>
                <c:pt idx="4">
                  <c:v>528.15</c:v>
                </c:pt>
                <c:pt idx="5">
                  <c:v>881.39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Sheet1!$D$1:$D$2</c:f>
              <c:strCache>
                <c:ptCount val="1"/>
                <c:pt idx="0">
                  <c:v>Collective write</c:v>
                </c:pt>
              </c:strCache>
            </c:strRef>
          </c:tx>
          <c:spPr>
            <a:ln w="76200" cmpd="sng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Sheet1!$B$3:$B$8</c:f>
              <c:numCache>
                <c:formatCode>General</c:formatCode>
                <c:ptCount val="6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1.88</c:v>
                </c:pt>
                <c:pt idx="4">
                  <c:v>2.29</c:v>
                </c:pt>
                <c:pt idx="5">
                  <c:v>2.75</c:v>
                </c:pt>
              </c:numCache>
            </c:numRef>
          </c:cat>
          <c:val>
            <c:numRef>
              <c:f>Sheet1!$D$3:$D$8</c:f>
              <c:numCache>
                <c:formatCode>General</c:formatCode>
                <c:ptCount val="6"/>
                <c:pt idx="0">
                  <c:v>1.72</c:v>
                </c:pt>
                <c:pt idx="1">
                  <c:v>1.8</c:v>
                </c:pt>
                <c:pt idx="2">
                  <c:v>2.68</c:v>
                </c:pt>
                <c:pt idx="3">
                  <c:v>3.11</c:v>
                </c:pt>
                <c:pt idx="4">
                  <c:v>3.63</c:v>
                </c:pt>
                <c:pt idx="5">
                  <c:v>4.1199999999999974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8416000"/>
        <c:axId val="188417920"/>
      </c:lineChart>
      <c:catAx>
        <c:axId val="1884160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00">
                    <a:latin typeface="Arial"/>
                    <a:cs typeface="Arial"/>
                  </a:defRPr>
                </a:pPr>
                <a:r>
                  <a:rPr lang="en-US" sz="2000">
                    <a:latin typeface="Arial"/>
                    <a:cs typeface="Arial"/>
                  </a:rPr>
                  <a:t>Data size in MBs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/>
              </a:defRPr>
            </a:pPr>
            <a:endParaRPr lang="en-US"/>
          </a:p>
        </c:txPr>
        <c:crossAx val="188417920"/>
        <c:crosses val="autoZero"/>
        <c:auto val="1"/>
        <c:lblAlgn val="ctr"/>
        <c:lblOffset val="100"/>
        <c:noMultiLvlLbl val="0"/>
      </c:catAx>
      <c:valAx>
        <c:axId val="188417920"/>
        <c:scaling>
          <c:orientation val="minMax"/>
        </c:scaling>
        <c:delete val="0"/>
        <c:axPos val="l"/>
        <c:majorGridlines>
          <c:spPr>
            <a:ln w="19050" cmpd="sng"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2000">
                    <a:latin typeface="Arial"/>
                  </a:defRPr>
                </a:pPr>
                <a:r>
                  <a:rPr lang="en-US" sz="2000">
                    <a:latin typeface="Arial"/>
                  </a:rPr>
                  <a:t>Seconds to write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/>
                <a:cs typeface="Arial"/>
              </a:defRPr>
            </a:pPr>
            <a:endParaRPr lang="en-US"/>
          </a:p>
        </c:txPr>
        <c:crossAx val="18841600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>
              <a:latin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h5perf_serial</a:t>
            </a:r>
            <a:r>
              <a:rPr lang="en-US" baseline="0" dirty="0"/>
              <a:t>, 3 iterations, 1 GB dataset, 1 MB transfer buffer,</a:t>
            </a:r>
          </a:p>
          <a:p>
            <a:pPr>
              <a:defRPr/>
            </a:pPr>
            <a:r>
              <a:rPr lang="en-US" baseline="0" dirty="0"/>
              <a:t>HDF5 dataset contiguous storage, HDF5 SVN </a:t>
            </a:r>
            <a:r>
              <a:rPr lang="en-US" baseline="0" dirty="0" smtClean="0"/>
              <a:t>trunk, NCSA BW</a:t>
            </a:r>
            <a:endParaRPr lang="en-US" dirty="0"/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66647985905143E-2"/>
          <c:y val="0.133241696466121"/>
          <c:w val="0.77172634001105422"/>
          <c:h val="0.7922705057115283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Minimum</c:v>
                </c:pt>
              </c:strCache>
            </c:strRef>
          </c:tx>
          <c:invertIfNegative val="0"/>
          <c:cat>
            <c:multiLvlStrRef>
              <c:f>Sheet1!$A$2:$B$9</c:f>
              <c:multiLvlStrCache>
                <c:ptCount val="8"/>
                <c:lvl>
                  <c:pt idx="0">
                    <c:v>POSIX</c:v>
                  </c:pt>
                  <c:pt idx="1">
                    <c:v>HDF5</c:v>
                  </c:pt>
                  <c:pt idx="2">
                    <c:v>POSIX</c:v>
                  </c:pt>
                  <c:pt idx="3">
                    <c:v>HDF5</c:v>
                  </c:pt>
                  <c:pt idx="4">
                    <c:v>POSIX</c:v>
                  </c:pt>
                  <c:pt idx="5">
                    <c:v>HDF5</c:v>
                  </c:pt>
                  <c:pt idx="6">
                    <c:v>POSIX</c:v>
                  </c:pt>
                  <c:pt idx="7">
                    <c:v>HDF5</c:v>
                  </c:pt>
                </c:lvl>
                <c:lvl>
                  <c:pt idx="0">
                    <c:v>Write</c:v>
                  </c:pt>
                  <c:pt idx="2">
                    <c:v>Write Open-Close</c:v>
                  </c:pt>
                  <c:pt idx="4">
                    <c:v>Read</c:v>
                  </c:pt>
                  <c:pt idx="6">
                    <c:v>Read Open-Close</c:v>
                  </c:pt>
                </c:lvl>
              </c:multiLvlStrCache>
            </c:multiLvl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446.58</c:v>
                </c:pt>
                <c:pt idx="1">
                  <c:v>338.16</c:v>
                </c:pt>
                <c:pt idx="2">
                  <c:v>443.63</c:v>
                </c:pt>
                <c:pt idx="3">
                  <c:v>344.49</c:v>
                </c:pt>
                <c:pt idx="4">
                  <c:v>344.12</c:v>
                </c:pt>
                <c:pt idx="5">
                  <c:v>334.01</c:v>
                </c:pt>
                <c:pt idx="6">
                  <c:v>233.54</c:v>
                </c:pt>
                <c:pt idx="7">
                  <c:v>233.08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Average</c:v>
                </c:pt>
              </c:strCache>
            </c:strRef>
          </c:tx>
          <c:invertIfNegative val="0"/>
          <c:cat>
            <c:multiLvlStrRef>
              <c:f>Sheet1!$A$2:$B$9</c:f>
              <c:multiLvlStrCache>
                <c:ptCount val="8"/>
                <c:lvl>
                  <c:pt idx="0">
                    <c:v>POSIX</c:v>
                  </c:pt>
                  <c:pt idx="1">
                    <c:v>HDF5</c:v>
                  </c:pt>
                  <c:pt idx="2">
                    <c:v>POSIX</c:v>
                  </c:pt>
                  <c:pt idx="3">
                    <c:v>HDF5</c:v>
                  </c:pt>
                  <c:pt idx="4">
                    <c:v>POSIX</c:v>
                  </c:pt>
                  <c:pt idx="5">
                    <c:v>HDF5</c:v>
                  </c:pt>
                  <c:pt idx="6">
                    <c:v>POSIX</c:v>
                  </c:pt>
                  <c:pt idx="7">
                    <c:v>HDF5</c:v>
                  </c:pt>
                </c:lvl>
                <c:lvl>
                  <c:pt idx="0">
                    <c:v>Write</c:v>
                  </c:pt>
                  <c:pt idx="2">
                    <c:v>Write Open-Close</c:v>
                  </c:pt>
                  <c:pt idx="4">
                    <c:v>Read</c:v>
                  </c:pt>
                  <c:pt idx="6">
                    <c:v>Read Open-Close</c:v>
                  </c:pt>
                </c:lvl>
              </c:multiLvlStrCache>
            </c:multiLvl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469.79</c:v>
                </c:pt>
                <c:pt idx="1">
                  <c:v>410.61</c:v>
                </c:pt>
                <c:pt idx="2">
                  <c:v>467.39</c:v>
                </c:pt>
                <c:pt idx="3">
                  <c:v>389.66</c:v>
                </c:pt>
                <c:pt idx="4">
                  <c:v>388.81</c:v>
                </c:pt>
                <c:pt idx="5">
                  <c:v>402.84</c:v>
                </c:pt>
                <c:pt idx="6">
                  <c:v>311.36</c:v>
                </c:pt>
                <c:pt idx="7">
                  <c:v>310.33</c:v>
                </c:pt>
              </c:numCache>
            </c:numRef>
          </c:val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Maximum</c:v>
                </c:pt>
              </c:strCache>
            </c:strRef>
          </c:tx>
          <c:invertIfNegative val="0"/>
          <c:cat>
            <c:multiLvlStrRef>
              <c:f>Sheet1!$A$2:$B$9</c:f>
              <c:multiLvlStrCache>
                <c:ptCount val="8"/>
                <c:lvl>
                  <c:pt idx="0">
                    <c:v>POSIX</c:v>
                  </c:pt>
                  <c:pt idx="1">
                    <c:v>HDF5</c:v>
                  </c:pt>
                  <c:pt idx="2">
                    <c:v>POSIX</c:v>
                  </c:pt>
                  <c:pt idx="3">
                    <c:v>HDF5</c:v>
                  </c:pt>
                  <c:pt idx="4">
                    <c:v>POSIX</c:v>
                  </c:pt>
                  <c:pt idx="5">
                    <c:v>HDF5</c:v>
                  </c:pt>
                  <c:pt idx="6">
                    <c:v>POSIX</c:v>
                  </c:pt>
                  <c:pt idx="7">
                    <c:v>HDF5</c:v>
                  </c:pt>
                </c:lvl>
                <c:lvl>
                  <c:pt idx="0">
                    <c:v>Write</c:v>
                  </c:pt>
                  <c:pt idx="2">
                    <c:v>Write Open-Close</c:v>
                  </c:pt>
                  <c:pt idx="4">
                    <c:v>Read</c:v>
                  </c:pt>
                  <c:pt idx="6">
                    <c:v>Read Open-Close</c:v>
                  </c:pt>
                </c:lvl>
              </c:multiLvlStrCache>
            </c:multiLvlStrRef>
          </c:cat>
          <c:val>
            <c:numRef>
              <c:f>Sheet1!$E$2:$E$9</c:f>
              <c:numCache>
                <c:formatCode>General</c:formatCode>
                <c:ptCount val="8"/>
                <c:pt idx="0">
                  <c:v>498.61</c:v>
                </c:pt>
                <c:pt idx="1">
                  <c:v>467.98</c:v>
                </c:pt>
                <c:pt idx="2">
                  <c:v>496.39</c:v>
                </c:pt>
                <c:pt idx="3">
                  <c:v>428.31</c:v>
                </c:pt>
                <c:pt idx="4">
                  <c:v>427.71</c:v>
                </c:pt>
                <c:pt idx="5">
                  <c:v>452.03</c:v>
                </c:pt>
                <c:pt idx="6">
                  <c:v>396.11</c:v>
                </c:pt>
                <c:pt idx="7">
                  <c:v>395.15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0967680"/>
        <c:axId val="220969216"/>
        <c:axId val="220457600"/>
      </c:bar3DChart>
      <c:catAx>
        <c:axId val="220967680"/>
        <c:scaling>
          <c:orientation val="minMax"/>
        </c:scaling>
        <c:delete val="0"/>
        <c:axPos val="b"/>
        <c:majorTickMark val="out"/>
        <c:minorTickMark val="none"/>
        <c:tickLblPos val="nextTo"/>
        <c:crossAx val="220969216"/>
        <c:crosses val="autoZero"/>
        <c:auto val="1"/>
        <c:lblAlgn val="ctr"/>
        <c:lblOffset val="100"/>
        <c:noMultiLvlLbl val="0"/>
      </c:catAx>
      <c:valAx>
        <c:axId val="2209692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MB/s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20967680"/>
        <c:crosses val="autoZero"/>
        <c:crossBetween val="between"/>
      </c:valAx>
      <c:serAx>
        <c:axId val="220457600"/>
        <c:scaling>
          <c:orientation val="minMax"/>
        </c:scaling>
        <c:delete val="0"/>
        <c:axPos val="b"/>
        <c:majorTickMark val="out"/>
        <c:minorTickMark val="none"/>
        <c:tickLblPos val="nextTo"/>
        <c:crossAx val="22096921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>
                <a:effectLst/>
              </a:rPr>
              <a:t>h5perf, 3 </a:t>
            </a:r>
            <a:r>
              <a:rPr lang="en-US" sz="1800" b="1" i="0" baseline="0" dirty="0" smtClean="0">
                <a:effectLst/>
              </a:rPr>
              <a:t>MPI processes</a:t>
            </a:r>
            <a:r>
              <a:rPr lang="en-US" sz="1800" b="1" i="0" baseline="0" dirty="0">
                <a:effectLst/>
              </a:rPr>
              <a:t>, 3 iterations, 3 GB dataset (total),</a:t>
            </a:r>
          </a:p>
          <a:p>
            <a:pPr>
              <a:defRPr/>
            </a:pPr>
            <a:r>
              <a:rPr lang="en-US" sz="1800" b="1" i="0" baseline="0" dirty="0" smtClean="0">
                <a:effectLst/>
              </a:rPr>
              <a:t>1 GB per process, 1 </a:t>
            </a:r>
            <a:r>
              <a:rPr lang="en-US" sz="1800" b="1" i="0" baseline="0" dirty="0">
                <a:effectLst/>
              </a:rPr>
              <a:t>GB transfer </a:t>
            </a:r>
            <a:r>
              <a:rPr lang="en-US" sz="1800" b="1" i="0" baseline="0" dirty="0" smtClean="0">
                <a:effectLst/>
              </a:rPr>
              <a:t>buffer,</a:t>
            </a:r>
            <a:endParaRPr lang="en-US" sz="1800" b="0" i="0" baseline="0" dirty="0">
              <a:effectLst/>
            </a:endParaRPr>
          </a:p>
          <a:p>
            <a:pPr>
              <a:defRPr/>
            </a:pPr>
            <a:r>
              <a:rPr lang="en-US" sz="1800" b="1" i="0" baseline="0" dirty="0" smtClean="0">
                <a:effectLst/>
              </a:rPr>
              <a:t>HDF5 </a:t>
            </a:r>
            <a:r>
              <a:rPr lang="en-US" sz="1800" b="1" i="0" baseline="0" dirty="0">
                <a:effectLst/>
              </a:rPr>
              <a:t>dataset contiguous </a:t>
            </a:r>
            <a:r>
              <a:rPr lang="en-US" sz="1800" b="1" i="0" baseline="0" dirty="0" smtClean="0">
                <a:effectLst/>
              </a:rPr>
              <a:t>storage, HDF5 </a:t>
            </a:r>
            <a:r>
              <a:rPr lang="en-US" sz="1800" b="1" i="0" baseline="0" dirty="0">
                <a:effectLst/>
              </a:rPr>
              <a:t>SVN trunk, NCSA BW</a:t>
            </a:r>
            <a:endParaRPr lang="en-US" dirty="0">
              <a:effectLst/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h5perf!$C$1</c:f>
              <c:strCache>
                <c:ptCount val="1"/>
                <c:pt idx="0">
                  <c:v>Minimum</c:v>
                </c:pt>
              </c:strCache>
            </c:strRef>
          </c:tx>
          <c:invertIfNegative val="0"/>
          <c:cat>
            <c:multiLvlStrRef>
              <c:f>h5perf!$A$2:$B$13</c:f>
              <c:multiLvlStrCache>
                <c:ptCount val="12"/>
                <c:lvl>
                  <c:pt idx="0">
                    <c:v>POSIX</c:v>
                  </c:pt>
                  <c:pt idx="1">
                    <c:v>MPI-IO</c:v>
                  </c:pt>
                  <c:pt idx="2">
                    <c:v>HDF5</c:v>
                  </c:pt>
                  <c:pt idx="3">
                    <c:v>POSIX</c:v>
                  </c:pt>
                  <c:pt idx="4">
                    <c:v>MPI-IO</c:v>
                  </c:pt>
                  <c:pt idx="5">
                    <c:v>HDF5</c:v>
                  </c:pt>
                  <c:pt idx="6">
                    <c:v>POSIX</c:v>
                  </c:pt>
                  <c:pt idx="7">
                    <c:v>MPI-IO</c:v>
                  </c:pt>
                  <c:pt idx="8">
                    <c:v>HDF5</c:v>
                  </c:pt>
                  <c:pt idx="9">
                    <c:v>POSIX</c:v>
                  </c:pt>
                  <c:pt idx="10">
                    <c:v>MPI-IO</c:v>
                  </c:pt>
                  <c:pt idx="11">
                    <c:v>HDF5</c:v>
                  </c:pt>
                </c:lvl>
                <c:lvl>
                  <c:pt idx="0">
                    <c:v>Write</c:v>
                  </c:pt>
                  <c:pt idx="3">
                    <c:v>Write Open-Close</c:v>
                  </c:pt>
                  <c:pt idx="6">
                    <c:v>Read</c:v>
                  </c:pt>
                  <c:pt idx="9">
                    <c:v>Read Open-Close</c:v>
                  </c:pt>
                </c:lvl>
              </c:multiLvlStrCache>
            </c:multiLvlStrRef>
          </c:cat>
          <c:val>
            <c:numRef>
              <c:f>h5perf!$C$2:$C$13</c:f>
              <c:numCache>
                <c:formatCode>General</c:formatCode>
                <c:ptCount val="12"/>
                <c:pt idx="0">
                  <c:v>330.75</c:v>
                </c:pt>
                <c:pt idx="1">
                  <c:v>303.77999999999997</c:v>
                </c:pt>
                <c:pt idx="2">
                  <c:v>398.35</c:v>
                </c:pt>
                <c:pt idx="3">
                  <c:v>330.38</c:v>
                </c:pt>
                <c:pt idx="4">
                  <c:v>299.13</c:v>
                </c:pt>
                <c:pt idx="5">
                  <c:v>380.31</c:v>
                </c:pt>
                <c:pt idx="6">
                  <c:v>1806.95</c:v>
                </c:pt>
                <c:pt idx="7">
                  <c:v>3325.58</c:v>
                </c:pt>
                <c:pt idx="8">
                  <c:v>3238.03</c:v>
                </c:pt>
                <c:pt idx="9">
                  <c:v>1796.72</c:v>
                </c:pt>
                <c:pt idx="10">
                  <c:v>3189.5</c:v>
                </c:pt>
                <c:pt idx="11">
                  <c:v>3102.11</c:v>
                </c:pt>
              </c:numCache>
            </c:numRef>
          </c:val>
        </c:ser>
        <c:ser>
          <c:idx val="1"/>
          <c:order val="1"/>
          <c:tx>
            <c:strRef>
              <c:f>h5perf!$D$1</c:f>
              <c:strCache>
                <c:ptCount val="1"/>
                <c:pt idx="0">
                  <c:v>Average</c:v>
                </c:pt>
              </c:strCache>
            </c:strRef>
          </c:tx>
          <c:invertIfNegative val="0"/>
          <c:cat>
            <c:multiLvlStrRef>
              <c:f>h5perf!$A$2:$B$13</c:f>
              <c:multiLvlStrCache>
                <c:ptCount val="12"/>
                <c:lvl>
                  <c:pt idx="0">
                    <c:v>POSIX</c:v>
                  </c:pt>
                  <c:pt idx="1">
                    <c:v>MPI-IO</c:v>
                  </c:pt>
                  <c:pt idx="2">
                    <c:v>HDF5</c:v>
                  </c:pt>
                  <c:pt idx="3">
                    <c:v>POSIX</c:v>
                  </c:pt>
                  <c:pt idx="4">
                    <c:v>MPI-IO</c:v>
                  </c:pt>
                  <c:pt idx="5">
                    <c:v>HDF5</c:v>
                  </c:pt>
                  <c:pt idx="6">
                    <c:v>POSIX</c:v>
                  </c:pt>
                  <c:pt idx="7">
                    <c:v>MPI-IO</c:v>
                  </c:pt>
                  <c:pt idx="8">
                    <c:v>HDF5</c:v>
                  </c:pt>
                  <c:pt idx="9">
                    <c:v>POSIX</c:v>
                  </c:pt>
                  <c:pt idx="10">
                    <c:v>MPI-IO</c:v>
                  </c:pt>
                  <c:pt idx="11">
                    <c:v>HDF5</c:v>
                  </c:pt>
                </c:lvl>
                <c:lvl>
                  <c:pt idx="0">
                    <c:v>Write</c:v>
                  </c:pt>
                  <c:pt idx="3">
                    <c:v>Write Open-Close</c:v>
                  </c:pt>
                  <c:pt idx="6">
                    <c:v>Read</c:v>
                  </c:pt>
                  <c:pt idx="9">
                    <c:v>Read Open-Close</c:v>
                  </c:pt>
                </c:lvl>
              </c:multiLvlStrCache>
            </c:multiLvlStrRef>
          </c:cat>
          <c:val>
            <c:numRef>
              <c:f>h5perf!$D$2:$D$13</c:f>
              <c:numCache>
                <c:formatCode>General</c:formatCode>
                <c:ptCount val="12"/>
                <c:pt idx="0">
                  <c:v>421.4</c:v>
                </c:pt>
                <c:pt idx="1">
                  <c:v>362.01</c:v>
                </c:pt>
                <c:pt idx="2">
                  <c:v>462.46</c:v>
                </c:pt>
                <c:pt idx="3">
                  <c:v>401.4</c:v>
                </c:pt>
                <c:pt idx="4">
                  <c:v>356.41</c:v>
                </c:pt>
                <c:pt idx="5">
                  <c:v>436.73</c:v>
                </c:pt>
                <c:pt idx="6">
                  <c:v>2611.2399999999998</c:v>
                </c:pt>
                <c:pt idx="7">
                  <c:v>3383.39</c:v>
                </c:pt>
                <c:pt idx="8">
                  <c:v>3352.81</c:v>
                </c:pt>
                <c:pt idx="9">
                  <c:v>2591.94</c:v>
                </c:pt>
                <c:pt idx="10">
                  <c:v>3247.53</c:v>
                </c:pt>
                <c:pt idx="11">
                  <c:v>3205.64</c:v>
                </c:pt>
              </c:numCache>
            </c:numRef>
          </c:val>
        </c:ser>
        <c:ser>
          <c:idx val="2"/>
          <c:order val="2"/>
          <c:tx>
            <c:strRef>
              <c:f>h5perf!$E$1</c:f>
              <c:strCache>
                <c:ptCount val="1"/>
                <c:pt idx="0">
                  <c:v>Maximum</c:v>
                </c:pt>
              </c:strCache>
            </c:strRef>
          </c:tx>
          <c:invertIfNegative val="0"/>
          <c:cat>
            <c:multiLvlStrRef>
              <c:f>h5perf!$A$2:$B$13</c:f>
              <c:multiLvlStrCache>
                <c:ptCount val="12"/>
                <c:lvl>
                  <c:pt idx="0">
                    <c:v>POSIX</c:v>
                  </c:pt>
                  <c:pt idx="1">
                    <c:v>MPI-IO</c:v>
                  </c:pt>
                  <c:pt idx="2">
                    <c:v>HDF5</c:v>
                  </c:pt>
                  <c:pt idx="3">
                    <c:v>POSIX</c:v>
                  </c:pt>
                  <c:pt idx="4">
                    <c:v>MPI-IO</c:v>
                  </c:pt>
                  <c:pt idx="5">
                    <c:v>HDF5</c:v>
                  </c:pt>
                  <c:pt idx="6">
                    <c:v>POSIX</c:v>
                  </c:pt>
                  <c:pt idx="7">
                    <c:v>MPI-IO</c:v>
                  </c:pt>
                  <c:pt idx="8">
                    <c:v>HDF5</c:v>
                  </c:pt>
                  <c:pt idx="9">
                    <c:v>POSIX</c:v>
                  </c:pt>
                  <c:pt idx="10">
                    <c:v>MPI-IO</c:v>
                  </c:pt>
                  <c:pt idx="11">
                    <c:v>HDF5</c:v>
                  </c:pt>
                </c:lvl>
                <c:lvl>
                  <c:pt idx="0">
                    <c:v>Write</c:v>
                  </c:pt>
                  <c:pt idx="3">
                    <c:v>Write Open-Close</c:v>
                  </c:pt>
                  <c:pt idx="6">
                    <c:v>Read</c:v>
                  </c:pt>
                  <c:pt idx="9">
                    <c:v>Read Open-Close</c:v>
                  </c:pt>
                </c:lvl>
              </c:multiLvlStrCache>
            </c:multiLvlStrRef>
          </c:cat>
          <c:val>
            <c:numRef>
              <c:f>h5perf!$E$2:$E$13</c:f>
              <c:numCache>
                <c:formatCode>General</c:formatCode>
                <c:ptCount val="12"/>
                <c:pt idx="0">
                  <c:v>498.47</c:v>
                </c:pt>
                <c:pt idx="1">
                  <c:v>461.56</c:v>
                </c:pt>
                <c:pt idx="2">
                  <c:v>521.64</c:v>
                </c:pt>
                <c:pt idx="3">
                  <c:v>497.66</c:v>
                </c:pt>
                <c:pt idx="4">
                  <c:v>450.59</c:v>
                </c:pt>
                <c:pt idx="5">
                  <c:v>487.34</c:v>
                </c:pt>
                <c:pt idx="6">
                  <c:v>3393.86</c:v>
                </c:pt>
                <c:pt idx="7">
                  <c:v>3424.45</c:v>
                </c:pt>
                <c:pt idx="8">
                  <c:v>3446.07</c:v>
                </c:pt>
                <c:pt idx="9">
                  <c:v>3359.73</c:v>
                </c:pt>
                <c:pt idx="10">
                  <c:v>3285.68</c:v>
                </c:pt>
                <c:pt idx="11">
                  <c:v>3300.33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1111040"/>
        <c:axId val="221112576"/>
        <c:axId val="220971904"/>
      </c:bar3DChart>
      <c:catAx>
        <c:axId val="221111040"/>
        <c:scaling>
          <c:orientation val="minMax"/>
        </c:scaling>
        <c:delete val="0"/>
        <c:axPos val="b"/>
        <c:majorTickMark val="out"/>
        <c:minorTickMark val="none"/>
        <c:tickLblPos val="nextTo"/>
        <c:crossAx val="221112576"/>
        <c:crosses val="autoZero"/>
        <c:auto val="1"/>
        <c:lblAlgn val="ctr"/>
        <c:lblOffset val="100"/>
        <c:noMultiLvlLbl val="0"/>
      </c:catAx>
      <c:valAx>
        <c:axId val="2211125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MB/s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21111040"/>
        <c:crosses val="autoZero"/>
        <c:crossBetween val="between"/>
      </c:valAx>
      <c:serAx>
        <c:axId val="220971904"/>
        <c:scaling>
          <c:orientation val="minMax"/>
        </c:scaling>
        <c:delete val="0"/>
        <c:axPos val="b"/>
        <c:majorTickMark val="out"/>
        <c:minorTickMark val="none"/>
        <c:tickLblPos val="nextTo"/>
        <c:crossAx val="22111257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F3FBCD48-C3C5-4C68-B1A3-6922448EFF3D}" type="datetimeFigureOut">
              <a:rPr lang="en-US" altLang="en-US"/>
              <a:pPr/>
              <a:t>3/18/2016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4F1FFFEE-6F08-42DB-972F-19E53E73D8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1870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Times New Roman" charset="0"/>
                <a:ea typeface="Calibri"/>
                <a:cs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661" tIns="48331" rIns="96661" bIns="48331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imes New Roman" charset="0"/>
                <a:ea typeface="Calibri"/>
                <a:cs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661" tIns="48331" rIns="96661" bIns="4833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Times New Roman" charset="0"/>
                <a:ea typeface="Calibri"/>
                <a:cs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fld id="{AB975449-A790-489F-A454-7BBDA492B4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69844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Better 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5449-A790-489F-A454-7BBDA492B45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4205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5FB719-E3F1-4E67-921A-77F848F9B017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3775" cy="3602037"/>
          </a:xfrm>
          <a:solidFill>
            <a:srgbClr val="FFFFFF"/>
          </a:solidFill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792" y="4561862"/>
            <a:ext cx="5363618" cy="431989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DA8C5C-E0CF-4F1F-AE47-AB4E54420256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3775" cy="3602037"/>
          </a:xfrm>
          <a:solidFill>
            <a:srgbClr val="FFFFFF"/>
          </a:solidFill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792" y="4561862"/>
            <a:ext cx="5363618" cy="431989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85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6AB368-86A1-489E-AF9F-EAEBDA886470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3775" cy="3602038"/>
          </a:xfrm>
          <a:solidFill>
            <a:srgbClr val="FFFFFF"/>
          </a:solidFill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791" y="4561863"/>
            <a:ext cx="5363618" cy="4319894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talking (presumably)</a:t>
            </a:r>
            <a:r>
              <a:rPr lang="en-US" baseline="0" dirty="0" smtClean="0"/>
              <a:t> to one OST. /scratch has 1,440 OSTs that give us an aggregate of about 980 GB/s. That means we can expect about 680 MB/s per OST.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5449-A790-489F-A454-7BBDA492B45D}" type="slidenum">
              <a:rPr lang="en-US" altLang="en-US" smtClean="0"/>
              <a:pPr/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544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need to</a:t>
            </a:r>
            <a:r>
              <a:rPr lang="en-US" baseline="0" dirty="0" smtClean="0"/>
              <a:t> get better pictures of these.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5449-A790-489F-A454-7BBDA492B45D}" type="slidenum">
              <a:rPr lang="en-US" altLang="en-US" smtClean="0"/>
              <a:pPr/>
              <a:t>52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41428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need to</a:t>
            </a:r>
            <a:r>
              <a:rPr lang="en-US" baseline="0" dirty="0" smtClean="0"/>
              <a:t> get better pictures of these.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5449-A790-489F-A454-7BBDA492B45D}" type="slidenum">
              <a:rPr lang="en-US" altLang="en-US" smtClean="0"/>
              <a:pPr/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41428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of future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5449-A790-489F-A454-7BBDA492B45D}" type="slidenum">
              <a:rPr lang="en-US" altLang="en-US" smtClean="0"/>
              <a:pPr/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7217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5449-A790-489F-A454-7BBDA492B45D}" type="slidenum">
              <a:rPr lang="en-US" altLang="en-US" smtClean="0"/>
              <a:pPr/>
              <a:t>79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138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811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55371" indent="-290527" defTabSz="966811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62109" indent="-232421" defTabSz="966811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26953" indent="-232421" defTabSz="966811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91797" indent="-232421" defTabSz="966811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56641" indent="-232421" defTabSz="9668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021485" indent="-232421" defTabSz="9668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86328" indent="-232421" defTabSz="9668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951172" indent="-232421" defTabSz="9668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19D27D7-2927-5D45-AF60-C7E9007E7E5B}" type="slidenum">
              <a:rPr lang="en-US" sz="1300"/>
              <a:pPr/>
              <a:t>16</a:t>
            </a:fld>
            <a:endParaRPr lang="en-US" sz="1300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28738" y="762000"/>
            <a:ext cx="4721225" cy="3541713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7407" y="4555408"/>
            <a:ext cx="5376543" cy="431021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811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55371" indent="-290527" defTabSz="966811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62109" indent="-232421" defTabSz="966811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26953" indent="-232421" defTabSz="966811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91797" indent="-232421" defTabSz="966811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56641" indent="-232421" defTabSz="9668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021485" indent="-232421" defTabSz="9668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86328" indent="-232421" defTabSz="9668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951172" indent="-232421" defTabSz="96681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094C320-7B33-464F-80D6-1AA235DF56B4}" type="slidenum">
              <a:rPr lang="en-US" sz="1300"/>
              <a:pPr/>
              <a:t>17</a:t>
            </a:fld>
            <a:endParaRPr lang="en-US" sz="1300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5713" y="720725"/>
            <a:ext cx="4800600" cy="3600450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58841" y="4565087"/>
            <a:ext cx="4391058" cy="431666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shows that you can mix objects of different types according to your needs.  Typically, there will be metadata stored with objects to indicate what type of object they are.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Like HDF4, HDF5 has a grouping structure.  The main difference is that every HDF5 file starts with a root group, whereas HDF4 doesn</a:t>
            </a:r>
            <a:r>
              <a:rPr lang="ja-JP" altLang="en-US"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>
                <a:ea typeface="ＭＳ Ｐゴシック" charset="0"/>
                <a:cs typeface="ＭＳ Ｐゴシック" charset="0"/>
              </a:rPr>
              <a:t>t need any groups at all.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Other</a:t>
            </a:r>
            <a:r>
              <a:rPr lang="en-US" baseline="0" dirty="0" smtClean="0"/>
              <a:t> reasons?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5449-A790-489F-A454-7BBDA492B45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8848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11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7157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75449-A790-489F-A454-7BBDA492B45D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54164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0B04DC-B1AB-4355-AE39-A935343F37B7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3775" cy="3602037"/>
          </a:xfrm>
          <a:solidFill>
            <a:srgbClr val="FFFFFF"/>
          </a:solidFill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792" y="4561862"/>
            <a:ext cx="5363618" cy="431989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99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53"/>
          <p:cNvSpPr txBox="1">
            <a:spLocks noChangeArrowheads="1"/>
          </p:cNvSpPr>
          <p:nvPr userDrawn="1"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latin typeface="Arial"/>
                <a:ea typeface="Calibri"/>
                <a:cs typeface="Arial"/>
              </a:rPr>
              <a:t>www.hdfgroup.org</a:t>
            </a:r>
          </a:p>
        </p:txBody>
      </p:sp>
      <p:pic>
        <p:nvPicPr>
          <p:cNvPr id="6" name="Picture 10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374775" y="239713"/>
            <a:ext cx="1616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smtClean="0">
                <a:latin typeface="Calibri" charset="0"/>
                <a:cs typeface="Calibri" charset="0"/>
              </a:rPr>
              <a:t>The HDF Group</a:t>
            </a:r>
          </a:p>
        </p:txBody>
      </p:sp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2057400"/>
          </a:xfrm>
        </p:spPr>
        <p:txBody>
          <a:bodyPr anchor="t"/>
          <a:lstStyle>
            <a:lvl1pPr>
              <a:defRPr sz="4800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Rectangle 206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b="0">
                <a:latin typeface="Calibri"/>
                <a:cs typeface="Calibri"/>
              </a:defRPr>
            </a:lvl1pPr>
          </a:lstStyle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  <p:sp>
        <p:nvSpPr>
          <p:cNvPr id="9" name="Rectangle 206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D4DE74-F70F-471D-BAF8-C8C1B68E81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9509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5" name="Rectangle 10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5EA7BF-B4B5-4CA0-A386-86BAD404D7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7985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52400"/>
            <a:ext cx="211455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9125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5" name="Rectangle 10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D5FCAF-1F12-481D-8889-224DF43804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6688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8100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4DB2DC-69E4-462D-B4A0-0A1C424137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535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752600" cy="228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17,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990693-FCA4-456D-B0D1-1E6BC96D03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HDF5: State of the Union - SC15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46173"/>
      </p:ext>
    </p:extLst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41529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1529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629400"/>
            <a:ext cx="1371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August 13, 2014</a:t>
            </a:r>
            <a:endParaRPr lang="en-US" dirty="0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Extreme Scale Computing PHDF5</a:t>
            </a:r>
            <a:endParaRPr lang="en-US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B642F-E7E4-4580-A3F7-E7F337545A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9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5" name="Rectangle 10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E367E-4371-4FDF-ABDE-91DD0691EB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1868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5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5" name="Rectangle 10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1BD083-B7A8-4E7C-9D4D-D2C529383F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311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986395-658F-41A4-8927-AE5340B58D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6182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5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8" name="Rectangle 10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A23839-14D5-4F75-BB85-55D6F5A44B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795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5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4" name="Rectangle 10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A905C0-5450-4196-923B-E801C91BE8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3576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5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3" name="Rectangle 10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19B45-B1F0-4510-A5C4-D2E2B0DCB3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792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5D5E25-F0E3-4CF6-9989-C7709825A9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17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43DB75-D347-441B-A82F-EABB3579E8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03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99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458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1050" descr="hdf 0line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010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6894" name="Rectangle 105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629400"/>
            <a:ext cx="396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36895" name="Rectangle 10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9730577-8A81-44E5-934A-85958C02B8C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1" name="Rectangle 1053"/>
          <p:cNvSpPr txBox="1">
            <a:spLocks noChangeArrowheads="1"/>
          </p:cNvSpPr>
          <p:nvPr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latin typeface="Arial"/>
                <a:ea typeface="Calibri"/>
                <a:cs typeface="Arial"/>
              </a:rPr>
              <a:t>www.hdfgroup.org</a:t>
            </a:r>
          </a:p>
        </p:txBody>
      </p:sp>
      <p:pic>
        <p:nvPicPr>
          <p:cNvPr id="1033" name="Picture 105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  <p:sldLayoutId id="2147484053" r:id="rId12"/>
    <p:sldLayoutId id="2147484055" r:id="rId13"/>
    <p:sldLayoutId id="2147484056" r:id="rId14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/>
          <a:ea typeface="MS PGothic" pitchFamily="34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ea typeface="MS PGothic" pitchFamily="34" charset="-128"/>
          <a:cs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ea typeface="MS PGothic" pitchFamily="34" charset="-128"/>
          <a:cs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ea typeface="MS PGothic" pitchFamily="34" charset="-128"/>
          <a:cs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ea typeface="MS PGothic" pitchFamily="34" charset="-128"/>
          <a:cs typeface="Calibri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rgbClr val="000000"/>
          </a:solidFill>
          <a:latin typeface="Arial"/>
          <a:ea typeface="MS PGothic" pitchFamily="34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Arial"/>
          <a:ea typeface="Calibri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000000"/>
          </a:solidFill>
          <a:latin typeface="Arial"/>
          <a:ea typeface="Calibri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/>
          <a:ea typeface="Calibri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/>
          <a:ea typeface="Calibri"/>
          <a:cs typeface="Arial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help@hdfgroup.org?subject=Parallel%20HDF5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wmf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eg"/><Relationship Id="rId18" Type="http://schemas.openxmlformats.org/officeDocument/2006/relationships/image" Target="../media/image26.jpeg"/><Relationship Id="rId26" Type="http://schemas.openxmlformats.org/officeDocument/2006/relationships/image" Target="../media/image34.png"/><Relationship Id="rId39" Type="http://schemas.openxmlformats.org/officeDocument/2006/relationships/image" Target="../media/image47.gif"/><Relationship Id="rId3" Type="http://schemas.openxmlformats.org/officeDocument/2006/relationships/image" Target="../media/image11.jpeg"/><Relationship Id="rId21" Type="http://schemas.openxmlformats.org/officeDocument/2006/relationships/image" Target="../media/image29.png"/><Relationship Id="rId34" Type="http://schemas.openxmlformats.org/officeDocument/2006/relationships/image" Target="../media/image42.pn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17" Type="http://schemas.openxmlformats.org/officeDocument/2006/relationships/image" Target="../media/image25.png"/><Relationship Id="rId25" Type="http://schemas.openxmlformats.org/officeDocument/2006/relationships/image" Target="../media/image33.jpeg"/><Relationship Id="rId33" Type="http://schemas.openxmlformats.org/officeDocument/2006/relationships/image" Target="../media/image41.png"/><Relationship Id="rId38" Type="http://schemas.openxmlformats.org/officeDocument/2006/relationships/image" Target="../media/image46.jpeg"/><Relationship Id="rId2" Type="http://schemas.openxmlformats.org/officeDocument/2006/relationships/image" Target="../media/image10.png"/><Relationship Id="rId16" Type="http://schemas.openxmlformats.org/officeDocument/2006/relationships/image" Target="../media/image24.jpeg"/><Relationship Id="rId20" Type="http://schemas.openxmlformats.org/officeDocument/2006/relationships/image" Target="../media/image28.jpeg"/><Relationship Id="rId29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24" Type="http://schemas.openxmlformats.org/officeDocument/2006/relationships/image" Target="../media/image32.png"/><Relationship Id="rId32" Type="http://schemas.openxmlformats.org/officeDocument/2006/relationships/image" Target="../media/image40.jpeg"/><Relationship Id="rId37" Type="http://schemas.openxmlformats.org/officeDocument/2006/relationships/image" Target="../media/image45.jpeg"/><Relationship Id="rId40" Type="http://schemas.openxmlformats.org/officeDocument/2006/relationships/image" Target="../media/image48.jpeg"/><Relationship Id="rId5" Type="http://schemas.openxmlformats.org/officeDocument/2006/relationships/image" Target="../media/image13.jpeg"/><Relationship Id="rId15" Type="http://schemas.openxmlformats.org/officeDocument/2006/relationships/image" Target="../media/image23.png"/><Relationship Id="rId23" Type="http://schemas.openxmlformats.org/officeDocument/2006/relationships/image" Target="../media/image31.jpeg"/><Relationship Id="rId28" Type="http://schemas.openxmlformats.org/officeDocument/2006/relationships/image" Target="../media/image36.jpeg"/><Relationship Id="rId36" Type="http://schemas.openxmlformats.org/officeDocument/2006/relationships/image" Target="../media/image44.png"/><Relationship Id="rId10" Type="http://schemas.openxmlformats.org/officeDocument/2006/relationships/image" Target="../media/image18.jpeg"/><Relationship Id="rId19" Type="http://schemas.openxmlformats.org/officeDocument/2006/relationships/image" Target="../media/image27.jpeg"/><Relationship Id="rId31" Type="http://schemas.openxmlformats.org/officeDocument/2006/relationships/image" Target="../media/image39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Relationship Id="rId22" Type="http://schemas.openxmlformats.org/officeDocument/2006/relationships/image" Target="../media/image30.jpeg"/><Relationship Id="rId27" Type="http://schemas.openxmlformats.org/officeDocument/2006/relationships/image" Target="../media/image35.jpeg"/><Relationship Id="rId30" Type="http://schemas.openxmlformats.org/officeDocument/2006/relationships/image" Target="../media/image38.png"/><Relationship Id="rId35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dfgroup.org/HDF5/doc/H5.format.html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dfgroup.org/HDF5/doc/RM/CollectiveCalls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cs.anl.gov/research/projects/darshan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ersc.gov/users/software/performance-and-debugging-tools/darshan/" TargetMode="External"/><Relationship Id="rId4" Type="http://schemas.openxmlformats.org/officeDocument/2006/relationships/image" Target="../media/image5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bluewaters.ncsa.illinois.edu/software-and-packages#IO Librarie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hyperlink" Target="https://www.nersc.gov/assets/Uploads/byna-nersc2.pdf" TargetMode="Externa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://cgns.github.io/" TargetMode="External"/><Relationship Id="rId2" Type="http://schemas.openxmlformats.org/officeDocument/2006/relationships/hyperlink" Target="https://hdfgroup.org/wp/2015/08/parallel-and-large-scale-simulation-enhancements-to-cgns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6.gi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hyperlink" Target="https://www.aiaa.org/default.aspx" TargetMode="Externa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hyperlink" Target="mailto:gheber@hdfgroup.org" TargetMode="Externa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hyperlink" Target="https://hdfgroup.org/wp/2015/08/parallel-io-with-hdf5/" TargetMode="External"/><Relationship Id="rId3" Type="http://schemas.openxmlformats.org/officeDocument/2006/relationships/hyperlink" Target="https://www.hdfgroup.org/HDF5/PHDF5/" TargetMode="External"/><Relationship Id="rId7" Type="http://schemas.openxmlformats.org/officeDocument/2006/relationships/hyperlink" Target="https://hdfgroup.org/wp/2015/04/parallel-io-why-how-and-where-to-hdf5/" TargetMode="External"/><Relationship Id="rId2" Type="http://schemas.openxmlformats.org/officeDocument/2006/relationships/hyperlink" Target="https://cug.org/proceedings/cug2013_proceedings/includes/files/pap188-file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ersc.gov/users/training/online-tutorials/introduction-to-scientific-i-o/" TargetMode="External"/><Relationship Id="rId11" Type="http://schemas.openxmlformats.org/officeDocument/2006/relationships/image" Target="../media/image74.png"/><Relationship Id="rId5" Type="http://schemas.openxmlformats.org/officeDocument/2006/relationships/hyperlink" Target="http://www.nersc.gov/users/storage-and-file-systems/optimizing-io-performance-for-lustre/" TargetMode="External"/><Relationship Id="rId10" Type="http://schemas.openxmlformats.org/officeDocument/2006/relationships/image" Target="../media/image73.jpeg"/><Relationship Id="rId4" Type="http://schemas.openxmlformats.org/officeDocument/2006/relationships/hyperlink" Target="https://www.mendeley.com/groups/3317921/hdf/papers/" TargetMode="External"/><Relationship Id="rId9" Type="http://schemas.openxmlformats.org/officeDocument/2006/relationships/hyperlink" Target="https://hdfgroup.org/wp/2015/05/whats-coming-in-the-hdf5-1-10-0-release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Parallel I/O with HDF5</a:t>
            </a:r>
            <a:br>
              <a:rPr lang="en-US" dirty="0" smtClean="0"/>
            </a:br>
            <a:r>
              <a:rPr lang="en-US" sz="14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>
                <a:sym typeface="Wingdings" panose="05000000000000000000" pitchFamily="2" charset="2"/>
              </a:rPr>
              <a:t></a:t>
            </a:r>
            <a:r>
              <a:rPr lang="en-US" sz="4000" dirty="0" smtClean="0"/>
              <a:t> We are here to        !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905000"/>
          </a:xfrm>
        </p:spPr>
        <p:txBody>
          <a:bodyPr/>
          <a:lstStyle/>
          <a:p>
            <a:r>
              <a:rPr lang="en-US" u="sng" dirty="0" smtClean="0"/>
              <a:t>The HDF Group</a:t>
            </a:r>
          </a:p>
          <a:p>
            <a:r>
              <a:rPr lang="en-US" dirty="0" smtClean="0"/>
              <a:t>1800 S. Oak St., Suite 203,</a:t>
            </a:r>
          </a:p>
          <a:p>
            <a:r>
              <a:rPr lang="en-US" dirty="0" smtClean="0"/>
              <a:t>Champaign, IL 61820</a:t>
            </a:r>
          </a:p>
          <a:p>
            <a:r>
              <a:rPr lang="en-US" sz="2000" dirty="0" smtClean="0">
                <a:latin typeface="Consolas" panose="020B0609020204030204" pitchFamily="49" charset="0"/>
                <a:hlinkClick r:id="rId2"/>
              </a:rPr>
              <a:t>help@hdfgroup.org</a:t>
            </a:r>
            <a:endParaRPr lang="en-US" sz="2000" dirty="0">
              <a:latin typeface="Consolas" panose="020B0609020204030204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D4DE74-F70F-471D-BAF8-C8C1B68E8107}" type="slidenum">
              <a:rPr lang="en-US" altLang="en-US" smtClean="0"/>
              <a:pPr/>
              <a:t>1</a:t>
            </a:fld>
            <a:endParaRPr lang="en-US" altLang="en-US"/>
          </a:p>
        </p:txBody>
      </p:sp>
      <p:pic>
        <p:nvPicPr>
          <p:cNvPr id="123906" name="Picture 2" descr="C:\Users\gerd\Desktop\help_butt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646" y="3048000"/>
            <a:ext cx="918754" cy="918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89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the Search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86400"/>
          </a:xfrm>
        </p:spPr>
        <p:txBody>
          <a:bodyPr/>
          <a:lstStyle/>
          <a:p>
            <a:r>
              <a:rPr lang="en-US" dirty="0" smtClean="0"/>
              <a:t>Goal is </a:t>
            </a:r>
            <a:r>
              <a:rPr lang="en-US" dirty="0"/>
              <a:t>to </a:t>
            </a:r>
            <a:r>
              <a:rPr lang="en-US" dirty="0" smtClean="0"/>
              <a:t>establish </a:t>
            </a:r>
            <a:r>
              <a:rPr lang="en-US" dirty="0"/>
              <a:t>the “fundamentals</a:t>
            </a:r>
            <a:r>
              <a:rPr lang="en-US" dirty="0" smtClean="0"/>
              <a:t>” (or rule out certain causes)</a:t>
            </a:r>
          </a:p>
          <a:p>
            <a:r>
              <a:rPr lang="en-US" dirty="0" smtClean="0"/>
              <a:t>Define lines </a:t>
            </a:r>
            <a:r>
              <a:rPr lang="en-US" dirty="0"/>
              <a:t>(loops!) </a:t>
            </a:r>
            <a:r>
              <a:rPr lang="en-US" dirty="0" smtClean="0"/>
              <a:t>of investigation</a:t>
            </a:r>
            <a:endParaRPr lang="en-US" dirty="0"/>
          </a:p>
          <a:p>
            <a:r>
              <a:rPr lang="en-US" dirty="0"/>
              <a:t>Walk the loop(s) and document </a:t>
            </a:r>
            <a:r>
              <a:rPr lang="en-US" dirty="0" smtClean="0"/>
              <a:t>setup </a:t>
            </a:r>
            <a:r>
              <a:rPr lang="en-US" dirty="0"/>
              <a:t>and </a:t>
            </a:r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Low </a:t>
            </a:r>
            <a:r>
              <a:rPr lang="en-US" dirty="0"/>
              <a:t>hanging fruit first (if there are any</a:t>
            </a:r>
            <a:r>
              <a:rPr lang="en-US" dirty="0" smtClean="0"/>
              <a:t>)</a:t>
            </a:r>
          </a:p>
          <a:p>
            <a:r>
              <a:rPr lang="en-US" dirty="0" smtClean="0"/>
              <a:t>Fewer </a:t>
            </a:r>
            <a:r>
              <a:rPr lang="en-US" dirty="0"/>
              <a:t>variables are better than too </a:t>
            </a:r>
            <a:r>
              <a:rPr lang="en-US" dirty="0" smtClean="0"/>
              <a:t>many</a:t>
            </a:r>
            <a:endParaRPr lang="en-US" dirty="0"/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NEVER</a:t>
            </a:r>
            <a:r>
              <a:rPr lang="en-US" dirty="0"/>
              <a:t> change more than one </a:t>
            </a:r>
            <a:r>
              <a:rPr lang="en-US" dirty="0" smtClean="0"/>
              <a:t>variable at </a:t>
            </a:r>
            <a:r>
              <a:rPr lang="en-US" dirty="0"/>
              <a:t>a </a:t>
            </a:r>
            <a:r>
              <a:rPr lang="en-US" dirty="0" smtClean="0"/>
              <a:t>time</a:t>
            </a:r>
          </a:p>
          <a:p>
            <a:r>
              <a:rPr lang="en-US" dirty="0" smtClean="0"/>
              <a:t>Depends on level of control and budget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28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When to Stop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You might have: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Reached </a:t>
            </a:r>
            <a:r>
              <a:rPr lang="en-US" dirty="0"/>
              <a:t>your goal (</a:t>
            </a:r>
            <a:r>
              <a:rPr lang="en-US" i="1" dirty="0"/>
              <a:t>unlikely</a:t>
            </a:r>
            <a:r>
              <a:rPr lang="en-US" dirty="0" smtClean="0"/>
              <a:t>)</a:t>
            </a:r>
          </a:p>
          <a:p>
            <a:endParaRPr lang="en-US" sz="1100" dirty="0"/>
          </a:p>
          <a:p>
            <a:r>
              <a:rPr lang="en-US" dirty="0" smtClean="0"/>
              <a:t>Exhausted </a:t>
            </a:r>
            <a:r>
              <a:rPr lang="en-US" dirty="0"/>
              <a:t>your budget (</a:t>
            </a:r>
            <a:r>
              <a:rPr lang="en-US" i="1" dirty="0"/>
              <a:t>frequently</a:t>
            </a:r>
            <a:r>
              <a:rPr lang="en-US" dirty="0" smtClean="0"/>
              <a:t>)</a:t>
            </a:r>
          </a:p>
          <a:p>
            <a:endParaRPr lang="en-US" sz="1100" dirty="0"/>
          </a:p>
          <a:p>
            <a:r>
              <a:rPr lang="en-US" dirty="0" smtClean="0"/>
              <a:t>Gotten </a:t>
            </a:r>
            <a:r>
              <a:rPr lang="en-US" dirty="0"/>
              <a:t>on a path of diminishing returns (</a:t>
            </a:r>
            <a:r>
              <a:rPr lang="en-US" i="1" dirty="0"/>
              <a:t>most likely</a:t>
            </a:r>
            <a:r>
              <a:rPr lang="en-US" dirty="0" smtClean="0"/>
              <a:t>)</a:t>
            </a:r>
          </a:p>
          <a:p>
            <a:endParaRPr lang="en-US" sz="1100" dirty="0"/>
          </a:p>
          <a:p>
            <a:r>
              <a:rPr lang="en-US" dirty="0" smtClean="0"/>
              <a:t>New </a:t>
            </a:r>
            <a:r>
              <a:rPr lang="en-US" dirty="0"/>
              <a:t>problem in a different part of the application (</a:t>
            </a:r>
            <a:r>
              <a:rPr lang="en-US" i="1" dirty="0"/>
              <a:t>always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595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tOOLS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57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Parallel HDF5</a:t>
            </a:r>
          </a:p>
          <a:p>
            <a:r>
              <a:rPr lang="en-US" sz="2800" dirty="0" smtClean="0"/>
              <a:t>Diagnostics and Instrumentation</a:t>
            </a:r>
          </a:p>
          <a:p>
            <a:r>
              <a:rPr lang="en-US" sz="2800" dirty="0" smtClean="0"/>
              <a:t>BW I/O Stack Basic Facts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1BD083-B7A8-4E7C-9D4D-D2C529383F0A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316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HDF5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18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HDF5 in 2 Slides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3900" y="9978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behind all this?</a:t>
            </a:r>
          </a:p>
          <a:p>
            <a:pPr lvl="1"/>
            <a:r>
              <a:rPr lang="en-US" i="1" dirty="0"/>
              <a:t>The HDF Group, 1800 S. Oak St., Champaign, IL</a:t>
            </a:r>
            <a:r>
              <a:rPr lang="en-US" i="1" dirty="0" smtClean="0"/>
              <a:t>...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42489" y="1905000"/>
            <a:ext cx="67251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HDF5? What is it not?</a:t>
            </a:r>
          </a:p>
          <a:p>
            <a:pPr marL="400050" lvl="1" indent="0">
              <a:buNone/>
            </a:pPr>
            <a:r>
              <a:rPr lang="en-US" i="1" dirty="0"/>
              <a:t>A Smart data container, not a Big Data buzz </a:t>
            </a:r>
            <a:r>
              <a:rPr lang="en-US" i="1" dirty="0" smtClean="0"/>
              <a:t>word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2895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it being used?</a:t>
            </a:r>
          </a:p>
          <a:p>
            <a:pPr marL="400050" lvl="1" indent="0">
              <a:buNone/>
            </a:pPr>
            <a:r>
              <a:rPr lang="en-US" i="1" dirty="0"/>
              <a:t>Academia, enterprise, government, </a:t>
            </a:r>
            <a:r>
              <a:rPr lang="en-US" i="1" dirty="0" smtClean="0"/>
              <a:t>research, …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56160" y="3810000"/>
            <a:ext cx="67617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should I consider using it? When not?</a:t>
            </a:r>
          </a:p>
          <a:p>
            <a:pPr marL="400050" lvl="1" indent="0">
              <a:buNone/>
            </a:pPr>
            <a:r>
              <a:rPr lang="en-US" i="1" dirty="0"/>
              <a:t>Always! </a:t>
            </a:r>
            <a:r>
              <a:rPr lang="en-US" i="1" dirty="0" err="1"/>
              <a:t>Erm</a:t>
            </a:r>
            <a:r>
              <a:rPr lang="en-US" i="1" dirty="0"/>
              <a:t>, actually not... =&gt; Ask the experts</a:t>
            </a:r>
            <a:r>
              <a:rPr lang="en-US" i="1" dirty="0" smtClean="0"/>
              <a:t>!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4800600"/>
            <a:ext cx="74478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does my neighbor make jokes about HDF5?</a:t>
            </a:r>
          </a:p>
          <a:p>
            <a:pPr lvl="1"/>
            <a:r>
              <a:rPr lang="en-US" i="1" dirty="0"/>
              <a:t>Give us her address and we’ll take care of it</a:t>
            </a:r>
            <a:r>
              <a:rPr lang="en-US" i="1" dirty="0" smtClean="0"/>
              <a:t>...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5710535"/>
            <a:ext cx="7790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can I get up to speed – fast?</a:t>
            </a:r>
            <a:r>
              <a:rPr lang="en-US" dirty="0"/>
              <a:t> </a:t>
            </a:r>
            <a:r>
              <a:rPr lang="en-US" i="1" dirty="0"/>
              <a:t>=&gt; This </a:t>
            </a:r>
            <a:r>
              <a:rPr lang="en-US" i="1" dirty="0" smtClean="0"/>
              <a:t>talk + refs.</a:t>
            </a:r>
            <a:endParaRPr lang="en-US" i="1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86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400800" y="6629400"/>
            <a:ext cx="762000" cy="228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C1E2F28-D8B8-F74C-92DD-8686CD133381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16</a:t>
            </a:fld>
            <a:endParaRPr lang="en-US" sz="12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HDF5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Data Model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Groups – provide structure among objects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Datasets – where the primary data goes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Data arrays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Rich set of datatype options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Flexible, efficient storage and I/O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Attributes, for metadata</a:t>
            </a:r>
          </a:p>
        </p:txBody>
      </p:sp>
      <p:sp>
        <p:nvSpPr>
          <p:cNvPr id="202756" name="Text Box 4"/>
          <p:cNvSpPr txBox="1">
            <a:spLocks noChangeArrowheads="1"/>
          </p:cNvSpPr>
          <p:nvPr/>
        </p:nvSpPr>
        <p:spPr bwMode="auto">
          <a:xfrm>
            <a:off x="276225" y="4479925"/>
            <a:ext cx="8610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360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Everything else is built essentially from these parts.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91736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400800" y="6629400"/>
            <a:ext cx="762000" cy="228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4486518-D222-594A-A939-FFB421EB3DA8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17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4802" name="Freeform 2"/>
          <p:cNvSpPr>
            <a:spLocks/>
          </p:cNvSpPr>
          <p:nvPr/>
        </p:nvSpPr>
        <p:spPr bwMode="auto">
          <a:xfrm>
            <a:off x="149225" y="1371600"/>
            <a:ext cx="8842375" cy="4800600"/>
          </a:xfrm>
          <a:custGeom>
            <a:avLst/>
            <a:gdLst/>
            <a:ahLst/>
            <a:cxnLst>
              <a:cxn ang="0">
                <a:pos x="1028" y="199"/>
              </a:cxn>
              <a:cxn ang="0">
                <a:pos x="911" y="277"/>
              </a:cxn>
              <a:cxn ang="0">
                <a:pos x="818" y="355"/>
              </a:cxn>
              <a:cxn ang="0">
                <a:pos x="654" y="456"/>
              </a:cxn>
              <a:cxn ang="0">
                <a:pos x="522" y="566"/>
              </a:cxn>
              <a:cxn ang="0">
                <a:pos x="444" y="620"/>
              </a:cxn>
              <a:cxn ang="0">
                <a:pos x="311" y="721"/>
              </a:cxn>
              <a:cxn ang="0">
                <a:pos x="194" y="807"/>
              </a:cxn>
              <a:cxn ang="0">
                <a:pos x="101" y="901"/>
              </a:cxn>
              <a:cxn ang="0">
                <a:pos x="0" y="1033"/>
              </a:cxn>
              <a:cxn ang="0">
                <a:pos x="50" y="2112"/>
              </a:cxn>
              <a:cxn ang="0">
                <a:pos x="654" y="2779"/>
              </a:cxn>
              <a:cxn ang="0">
                <a:pos x="2594" y="3024"/>
              </a:cxn>
              <a:cxn ang="0">
                <a:pos x="4322" y="2976"/>
              </a:cxn>
              <a:cxn ang="0">
                <a:pos x="5282" y="2640"/>
              </a:cxn>
              <a:cxn ang="0">
                <a:pos x="5570" y="1920"/>
              </a:cxn>
              <a:cxn ang="0">
                <a:pos x="5522" y="960"/>
              </a:cxn>
              <a:cxn ang="0">
                <a:pos x="4658" y="336"/>
              </a:cxn>
              <a:cxn ang="0">
                <a:pos x="3986" y="48"/>
              </a:cxn>
              <a:cxn ang="0">
                <a:pos x="2882" y="0"/>
              </a:cxn>
              <a:cxn ang="0">
                <a:pos x="1874" y="48"/>
              </a:cxn>
              <a:cxn ang="0">
                <a:pos x="1028" y="199"/>
              </a:cxn>
            </a:cxnLst>
            <a:rect l="0" t="0" r="r" b="b"/>
            <a:pathLst>
              <a:path w="5570" h="3024">
                <a:moveTo>
                  <a:pt x="1028" y="199"/>
                </a:moveTo>
                <a:cubicBezTo>
                  <a:pt x="990" y="225"/>
                  <a:pt x="947" y="248"/>
                  <a:pt x="911" y="277"/>
                </a:cubicBezTo>
                <a:cubicBezTo>
                  <a:pt x="880" y="303"/>
                  <a:pt x="850" y="330"/>
                  <a:pt x="818" y="355"/>
                </a:cubicBezTo>
                <a:cubicBezTo>
                  <a:pt x="766" y="395"/>
                  <a:pt x="708" y="420"/>
                  <a:pt x="654" y="456"/>
                </a:cubicBezTo>
                <a:cubicBezTo>
                  <a:pt x="607" y="488"/>
                  <a:pt x="567" y="531"/>
                  <a:pt x="522" y="566"/>
                </a:cubicBezTo>
                <a:cubicBezTo>
                  <a:pt x="497" y="586"/>
                  <a:pt x="469" y="600"/>
                  <a:pt x="444" y="620"/>
                </a:cubicBezTo>
                <a:cubicBezTo>
                  <a:pt x="400" y="655"/>
                  <a:pt x="354" y="686"/>
                  <a:pt x="311" y="721"/>
                </a:cubicBezTo>
                <a:cubicBezTo>
                  <a:pt x="276" y="750"/>
                  <a:pt x="238" y="792"/>
                  <a:pt x="194" y="807"/>
                </a:cubicBezTo>
                <a:cubicBezTo>
                  <a:pt x="170" y="843"/>
                  <a:pt x="132" y="870"/>
                  <a:pt x="101" y="901"/>
                </a:cubicBezTo>
                <a:cubicBezTo>
                  <a:pt x="62" y="940"/>
                  <a:pt x="39" y="994"/>
                  <a:pt x="0" y="1033"/>
                </a:cubicBezTo>
                <a:lnTo>
                  <a:pt x="50" y="2112"/>
                </a:lnTo>
                <a:lnTo>
                  <a:pt x="654" y="2779"/>
                </a:lnTo>
                <a:lnTo>
                  <a:pt x="2594" y="3024"/>
                </a:lnTo>
                <a:lnTo>
                  <a:pt x="4322" y="2976"/>
                </a:lnTo>
                <a:lnTo>
                  <a:pt x="5282" y="2640"/>
                </a:lnTo>
                <a:lnTo>
                  <a:pt x="5570" y="1920"/>
                </a:lnTo>
                <a:lnTo>
                  <a:pt x="5522" y="960"/>
                </a:lnTo>
                <a:lnTo>
                  <a:pt x="4658" y="336"/>
                </a:lnTo>
                <a:lnTo>
                  <a:pt x="3986" y="48"/>
                </a:lnTo>
                <a:lnTo>
                  <a:pt x="2882" y="0"/>
                </a:lnTo>
                <a:lnTo>
                  <a:pt x="1874" y="48"/>
                </a:lnTo>
                <a:lnTo>
                  <a:pt x="1028" y="199"/>
                </a:lnTo>
                <a:close/>
              </a:path>
            </a:pathLst>
          </a:custGeom>
          <a:noFill/>
          <a:ln w="38100" cmpd="sng">
            <a:solidFill>
              <a:schemeClr val="bg1"/>
            </a:solidFill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  <a:alpha val="74998"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Structures to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Organize Objects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895600" y="4433888"/>
            <a:ext cx="1219200" cy="366712"/>
            <a:chOff x="1584" y="3033"/>
            <a:chExt cx="768" cy="231"/>
          </a:xfrm>
        </p:grpSpPr>
        <p:pic>
          <p:nvPicPr>
            <p:cNvPr id="59436" name="Picture 5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" y="3072"/>
              <a:ext cx="768" cy="177"/>
            </a:xfrm>
            <a:prstGeom prst="rect">
              <a:avLst/>
            </a:prstGeom>
            <a:noFill/>
            <a:ln w="12700">
              <a:solidFill>
                <a:srgbClr val="FF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06" name="Text Box 6"/>
            <p:cNvSpPr txBox="1">
              <a:spLocks noChangeArrowheads="1"/>
            </p:cNvSpPr>
            <p:nvPr/>
          </p:nvSpPr>
          <p:spPr bwMode="auto">
            <a:xfrm>
              <a:off x="1584" y="3033"/>
              <a:ext cx="7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ndara" charset="0"/>
                </a:rPr>
                <a:t>palette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054100" y="4281488"/>
            <a:ext cx="1841500" cy="1114425"/>
            <a:chOff x="664" y="2697"/>
            <a:chExt cx="1160" cy="702"/>
          </a:xfrm>
        </p:grpSpPr>
        <p:pic>
          <p:nvPicPr>
            <p:cNvPr id="204808" name="Picture 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0" y="2697"/>
              <a:ext cx="816" cy="432"/>
            </a:xfrm>
            <a:prstGeom prst="rect">
              <a:avLst/>
            </a:prstGeom>
            <a:noFill/>
            <a:ln w="12700">
              <a:solidFill>
                <a:srgbClr val="FF6600"/>
              </a:solidFill>
              <a:miter lim="800000"/>
              <a:headEnd/>
              <a:tailEnd/>
            </a:ln>
            <a:effectLst>
              <a:outerShdw blurRad="63500" dist="107763" dir="8100000" algn="ctr" rotWithShape="0">
                <a:schemeClr val="bg2">
                  <a:alpha val="74998"/>
                </a:schemeClr>
              </a:outerShdw>
            </a:effectLst>
          </p:spPr>
        </p:pic>
        <p:sp>
          <p:nvSpPr>
            <p:cNvPr id="204809" name="Text Box 9"/>
            <p:cNvSpPr txBox="1">
              <a:spLocks noChangeArrowheads="1"/>
            </p:cNvSpPr>
            <p:nvPr/>
          </p:nvSpPr>
          <p:spPr bwMode="auto">
            <a:xfrm>
              <a:off x="664" y="3168"/>
              <a:ext cx="8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>
                <a:defRPr/>
              </a:pPr>
              <a:r>
                <a:rPr lang="en-US" sz="1800" smtClean="0">
                  <a:solidFill>
                    <a:srgbClr val="3333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ndara" charset="0"/>
                </a:rPr>
                <a:t>Raster image</a:t>
              </a:r>
            </a:p>
          </p:txBody>
        </p:sp>
        <p:sp>
          <p:nvSpPr>
            <p:cNvPr id="59435" name="Line 10"/>
            <p:cNvSpPr>
              <a:spLocks noChangeShapeType="1"/>
            </p:cNvSpPr>
            <p:nvPr/>
          </p:nvSpPr>
          <p:spPr bwMode="auto">
            <a:xfrm rot="16200000" flipH="1">
              <a:off x="1704" y="2817"/>
              <a:ext cx="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80975" y="2667000"/>
            <a:ext cx="1495425" cy="1382713"/>
            <a:chOff x="114" y="1680"/>
            <a:chExt cx="942" cy="871"/>
          </a:xfrm>
        </p:grpSpPr>
        <p:sp>
          <p:nvSpPr>
            <p:cNvPr id="59429" name="Rectangle 12"/>
            <p:cNvSpPr>
              <a:spLocks noChangeArrowheads="1"/>
            </p:cNvSpPr>
            <p:nvPr/>
          </p:nvSpPr>
          <p:spPr bwMode="auto">
            <a:xfrm>
              <a:off x="114" y="2256"/>
              <a:ext cx="481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indent="455613" eaLnBrk="0" hangingPunct="0">
                <a:lnSpc>
                  <a:spcPct val="88000"/>
                </a:lnSpc>
                <a:spcBef>
                  <a:spcPct val="42000"/>
                </a:spcBef>
                <a:buClr>
                  <a:srgbClr val="712000"/>
                </a:buClr>
                <a:buFontTx/>
                <a:buChar char="•"/>
              </a:pPr>
              <a:endParaRPr lang="en-US" sz="2800">
                <a:solidFill>
                  <a:srgbClr val="333399"/>
                </a:solidFill>
                <a:latin typeface="Candara" charset="0"/>
              </a:endParaRPr>
            </a:p>
          </p:txBody>
        </p:sp>
        <p:grpSp>
          <p:nvGrpSpPr>
            <p:cNvPr id="59430" name="Group 13"/>
            <p:cNvGrpSpPr>
              <a:grpSpLocks/>
            </p:cNvGrpSpPr>
            <p:nvPr/>
          </p:nvGrpSpPr>
          <p:grpSpPr bwMode="auto">
            <a:xfrm>
              <a:off x="288" y="1680"/>
              <a:ext cx="768" cy="720"/>
              <a:chOff x="96" y="1872"/>
              <a:chExt cx="864" cy="816"/>
            </a:xfrm>
          </p:grpSpPr>
          <p:sp>
            <p:nvSpPr>
              <p:cNvPr id="204814" name="Text Box 14"/>
              <p:cNvSpPr txBox="1">
                <a:spLocks noChangeArrowheads="1"/>
              </p:cNvSpPr>
              <p:nvPr/>
            </p:nvSpPr>
            <p:spPr bwMode="auto">
              <a:xfrm>
                <a:off x="96" y="1872"/>
                <a:ext cx="768" cy="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Arial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1800" smtClean="0">
                    <a:solidFill>
                      <a:srgbClr val="333399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Candara" charset="0"/>
                  </a:rPr>
                  <a:t>3-D array</a:t>
                </a:r>
              </a:p>
            </p:txBody>
          </p:sp>
          <p:sp>
            <p:nvSpPr>
              <p:cNvPr id="59432" name="Rectangle 15" descr="Small grid"/>
              <p:cNvSpPr>
                <a:spLocks noChangeArrowheads="1"/>
              </p:cNvSpPr>
              <p:nvPr/>
            </p:nvSpPr>
            <p:spPr bwMode="auto">
              <a:xfrm>
                <a:off x="96" y="2160"/>
                <a:ext cx="864" cy="528"/>
              </a:xfrm>
              <a:prstGeom prst="rect">
                <a:avLst/>
              </a:prstGeom>
              <a:pattFill prst="smGrid">
                <a:fgClr>
                  <a:srgbClr val="CCCC00"/>
                </a:fgClr>
                <a:bgClr>
                  <a:srgbClr val="FFFFFF"/>
                </a:bgClr>
              </a:pattFill>
              <a:ln w="9525">
                <a:miter lim="800000"/>
                <a:headEnd/>
                <a:tailEnd/>
              </a:ln>
              <a:scene3d>
                <a:camera prst="legacyPerspectiveBottomLeft"/>
                <a:lightRig rig="legacyFlat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CCCC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5943600" y="4891088"/>
            <a:ext cx="1219200" cy="1128712"/>
            <a:chOff x="3744" y="3081"/>
            <a:chExt cx="768" cy="711"/>
          </a:xfrm>
        </p:grpSpPr>
        <p:sp>
          <p:nvSpPr>
            <p:cNvPr id="59427" name="Rectangle 17" descr="Small grid"/>
            <p:cNvSpPr>
              <a:spLocks noChangeArrowheads="1"/>
            </p:cNvSpPr>
            <p:nvPr/>
          </p:nvSpPr>
          <p:spPr bwMode="auto">
            <a:xfrm>
              <a:off x="3792" y="3081"/>
              <a:ext cx="576" cy="528"/>
            </a:xfrm>
            <a:prstGeom prst="rect">
              <a:avLst/>
            </a:prstGeom>
            <a:pattFill prst="smGrid">
              <a:fgClr>
                <a:srgbClr val="CCCC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18" name="Text Box 18"/>
            <p:cNvSpPr txBox="1">
              <a:spLocks noChangeArrowheads="1"/>
            </p:cNvSpPr>
            <p:nvPr/>
          </p:nvSpPr>
          <p:spPr bwMode="auto">
            <a:xfrm>
              <a:off x="3744" y="3561"/>
              <a:ext cx="7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smtClean="0">
                  <a:solidFill>
                    <a:srgbClr val="3333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ndara" charset="0"/>
                </a:rPr>
                <a:t>2-D array</a:t>
              </a:r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3886200" y="4648200"/>
            <a:ext cx="2209800" cy="1295400"/>
            <a:chOff x="2448" y="2928"/>
            <a:chExt cx="1392" cy="816"/>
          </a:xfrm>
        </p:grpSpPr>
        <p:pic>
          <p:nvPicPr>
            <p:cNvPr id="204820" name="Picture 20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2928"/>
              <a:ext cx="547" cy="5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blurRad="63500" dist="107763" dir="8100000" algn="ctr" rotWithShape="0">
                <a:schemeClr val="bg2">
                  <a:alpha val="74998"/>
                </a:schemeClr>
              </a:outerShdw>
            </a:effectLst>
          </p:spPr>
        </p:pic>
        <p:sp>
          <p:nvSpPr>
            <p:cNvPr id="204821" name="Text Box 21"/>
            <p:cNvSpPr txBox="1">
              <a:spLocks noChangeArrowheads="1"/>
            </p:cNvSpPr>
            <p:nvPr/>
          </p:nvSpPr>
          <p:spPr bwMode="auto">
            <a:xfrm>
              <a:off x="2448" y="3513"/>
              <a:ext cx="13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smtClean="0">
                  <a:solidFill>
                    <a:srgbClr val="3333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ndara" charset="0"/>
                </a:rPr>
                <a:t>Raster image</a:t>
              </a:r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7010400" y="3490913"/>
            <a:ext cx="1752600" cy="1462087"/>
            <a:chOff x="4416" y="2199"/>
            <a:chExt cx="1104" cy="921"/>
          </a:xfrm>
        </p:grpSpPr>
        <p:sp>
          <p:nvSpPr>
            <p:cNvPr id="204823" name="Rectangle 23"/>
            <p:cNvSpPr>
              <a:spLocks noChangeArrowheads="1"/>
            </p:cNvSpPr>
            <p:nvPr/>
          </p:nvSpPr>
          <p:spPr bwMode="auto">
            <a:xfrm>
              <a:off x="4416" y="2208"/>
              <a:ext cx="1104" cy="672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>
              <a:outerShdw blurRad="63500" dist="107763" dir="81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>
                <a:solidFill>
                  <a:srgbClr val="333399"/>
                </a:solidFill>
                <a:latin typeface="Candara" charset="0"/>
                <a:cs typeface="Arial" charset="0"/>
              </a:endParaRPr>
            </a:p>
          </p:txBody>
        </p:sp>
        <p:sp>
          <p:nvSpPr>
            <p:cNvPr id="204824" name="Text Box 24"/>
            <p:cNvSpPr txBox="1">
              <a:spLocks noChangeArrowheads="1"/>
            </p:cNvSpPr>
            <p:nvPr/>
          </p:nvSpPr>
          <p:spPr bwMode="auto">
            <a:xfrm>
              <a:off x="4416" y="2199"/>
              <a:ext cx="104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>
                <a:defRPr/>
              </a:pPr>
              <a:r>
                <a:rPr lang="en-US" sz="1200" b="1" smtClean="0">
                  <a:solidFill>
                    <a:srgbClr val="3333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lat | lon | temp</a:t>
              </a:r>
            </a:p>
            <a:p>
              <a:pPr>
                <a:defRPr/>
              </a:pPr>
              <a:r>
                <a:rPr lang="en-US" sz="1200" b="1" smtClean="0">
                  <a:solidFill>
                    <a:srgbClr val="3333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----|-----|-----</a:t>
              </a:r>
            </a:p>
            <a:p>
              <a:pPr>
                <a:defRPr/>
              </a:pPr>
              <a:r>
                <a:rPr lang="en-US" sz="1200" b="1" smtClean="0">
                  <a:solidFill>
                    <a:srgbClr val="3333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 12 |  23 |  3.1</a:t>
              </a:r>
            </a:p>
            <a:p>
              <a:pPr>
                <a:defRPr/>
              </a:pPr>
              <a:r>
                <a:rPr lang="en-US" sz="1200" b="1" smtClean="0">
                  <a:solidFill>
                    <a:srgbClr val="3333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 15 |  24 |  4.2</a:t>
              </a:r>
            </a:p>
            <a:p>
              <a:pPr>
                <a:defRPr/>
              </a:pPr>
              <a:r>
                <a:rPr lang="en-US" sz="1200" b="1" smtClean="0">
                  <a:solidFill>
                    <a:srgbClr val="3333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 17 |  21 |  3.6</a:t>
              </a:r>
              <a:endParaRPr lang="en-US" sz="12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ndara" charset="0"/>
              </a:endParaRPr>
            </a:p>
          </p:txBody>
        </p:sp>
        <p:sp>
          <p:nvSpPr>
            <p:cNvPr id="204825" name="Text Box 25"/>
            <p:cNvSpPr txBox="1">
              <a:spLocks noChangeArrowheads="1"/>
            </p:cNvSpPr>
            <p:nvPr/>
          </p:nvSpPr>
          <p:spPr bwMode="auto">
            <a:xfrm>
              <a:off x="4752" y="2889"/>
              <a:ext cx="7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smtClean="0">
                  <a:solidFill>
                    <a:srgbClr val="3333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ndara" charset="0"/>
                </a:rPr>
                <a:t>Table</a:t>
              </a:r>
            </a:p>
          </p:txBody>
        </p:sp>
      </p:grpSp>
      <p:sp>
        <p:nvSpPr>
          <p:cNvPr id="204826" name="Oval 26"/>
          <p:cNvSpPr>
            <a:spLocks noChangeArrowheads="1"/>
          </p:cNvSpPr>
          <p:nvPr/>
        </p:nvSpPr>
        <p:spPr bwMode="auto">
          <a:xfrm>
            <a:off x="3048000" y="1905000"/>
            <a:ext cx="3162300" cy="4127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28575">
            <a:noFill/>
            <a:round/>
            <a:headEnd/>
            <a:tailEnd/>
          </a:ln>
          <a:effectLst>
            <a:prstShdw prst="shdw17" dist="17961" dir="2700000">
              <a:schemeClr val="hlink">
                <a:gamma/>
                <a:shade val="60000"/>
                <a:invGamma/>
                <a:alpha val="74998"/>
              </a:schemeClr>
            </a:prstShdw>
          </a:effectLst>
        </p:spPr>
        <p:txBody>
          <a:bodyPr wrap="none" lIns="91420" tIns="45711" rIns="91420" bIns="45711" anchor="ctr"/>
          <a:lstStyle/>
          <a:p>
            <a:pPr eaLnBrk="0" hangingPunct="0">
              <a:defRPr/>
            </a:pPr>
            <a:r>
              <a:rPr lang="ja-JP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charset="0"/>
                <a:cs typeface="Arial" charset="0"/>
              </a:rPr>
              <a:t>“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charset="0"/>
                <a:cs typeface="Arial" charset="0"/>
              </a:rPr>
              <a:t>/</a:t>
            </a:r>
            <a:r>
              <a:rPr lang="ja-JP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charset="0"/>
                <a:cs typeface="Arial" charset="0"/>
              </a:rPr>
              <a:t>”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charset="0"/>
                <a:cs typeface="Arial" charset="0"/>
              </a:rPr>
              <a:t>  </a:t>
            </a: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charset="0"/>
                <a:cs typeface="Arial" charset="0"/>
              </a:rPr>
              <a:t>(root)</a:t>
            </a: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ndara" charset="0"/>
              <a:cs typeface="Arial" charset="0"/>
            </a:endParaRPr>
          </a:p>
        </p:txBody>
      </p:sp>
      <p:sp>
        <p:nvSpPr>
          <p:cNvPr id="59405" name="Line 27"/>
          <p:cNvSpPr>
            <a:spLocks noChangeShapeType="1"/>
          </p:cNvSpPr>
          <p:nvPr/>
        </p:nvSpPr>
        <p:spPr bwMode="auto">
          <a:xfrm flipH="1">
            <a:off x="1939925" y="2209800"/>
            <a:ext cx="1336675" cy="838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0" tIns="45711" rIns="91420" bIns="45711" anchor="ctr"/>
          <a:lstStyle/>
          <a:p>
            <a:endParaRPr lang="en-US"/>
          </a:p>
        </p:txBody>
      </p:sp>
      <p:sp>
        <p:nvSpPr>
          <p:cNvPr id="204828" name="Oval 28"/>
          <p:cNvSpPr>
            <a:spLocks noChangeArrowheads="1"/>
          </p:cNvSpPr>
          <p:nvPr/>
        </p:nvSpPr>
        <p:spPr bwMode="auto">
          <a:xfrm>
            <a:off x="5384800" y="2819400"/>
            <a:ext cx="1968500" cy="3365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28575">
            <a:noFill/>
            <a:round/>
            <a:headEnd/>
            <a:tailEnd/>
          </a:ln>
          <a:effectLst>
            <a:prstShdw prst="shdw17" dist="17961" dir="2700000">
              <a:schemeClr val="hlink">
                <a:gamma/>
                <a:shade val="60000"/>
                <a:invGamma/>
                <a:alpha val="74998"/>
              </a:schemeClr>
            </a:prstShdw>
          </a:effectLst>
        </p:spPr>
        <p:txBody>
          <a:bodyPr wrap="none" lIns="91420" tIns="45711" rIns="91420" bIns="45711" anchor="ctr"/>
          <a:lstStyle/>
          <a:p>
            <a:pPr eaLnBrk="0" hangingPunct="0">
              <a:defRPr/>
            </a:pPr>
            <a:r>
              <a:rPr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charset="0"/>
                <a:cs typeface="Arial" charset="0"/>
              </a:rPr>
              <a:t>“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charset="0"/>
                <a:cs typeface="Arial" charset="0"/>
              </a:rPr>
              <a:t>/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charset="0"/>
                <a:cs typeface="Arial" charset="0"/>
              </a:rPr>
              <a:t>TestData</a:t>
            </a:r>
            <a:r>
              <a:rPr lang="ja-JP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charset="0"/>
                <a:cs typeface="Arial" charset="0"/>
              </a:rPr>
              <a:t>”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ndara" charset="0"/>
              <a:cs typeface="Arial" charset="0"/>
            </a:endParaRPr>
          </a:p>
        </p:txBody>
      </p:sp>
      <p:sp>
        <p:nvSpPr>
          <p:cNvPr id="59407" name="Line 29"/>
          <p:cNvSpPr>
            <a:spLocks noChangeShapeType="1"/>
          </p:cNvSpPr>
          <p:nvPr/>
        </p:nvSpPr>
        <p:spPr bwMode="auto">
          <a:xfrm flipH="1">
            <a:off x="2260600" y="2209800"/>
            <a:ext cx="1320800" cy="2209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0" tIns="45711" rIns="91420" bIns="45711" anchor="ctr"/>
          <a:lstStyle/>
          <a:p>
            <a:endParaRPr lang="en-US"/>
          </a:p>
        </p:txBody>
      </p:sp>
      <p:sp>
        <p:nvSpPr>
          <p:cNvPr id="59408" name="Line 30"/>
          <p:cNvSpPr>
            <a:spLocks noChangeShapeType="1"/>
          </p:cNvSpPr>
          <p:nvPr/>
        </p:nvSpPr>
        <p:spPr bwMode="auto">
          <a:xfrm flipH="1">
            <a:off x="3413125" y="2286000"/>
            <a:ext cx="777875" cy="2286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0" tIns="45711" rIns="91420" bIns="45711" anchor="ctr"/>
          <a:lstStyle/>
          <a:p>
            <a:endParaRPr lang="en-US"/>
          </a:p>
        </p:txBody>
      </p:sp>
      <p:sp>
        <p:nvSpPr>
          <p:cNvPr id="59409" name="Line 31"/>
          <p:cNvSpPr>
            <a:spLocks noChangeShapeType="1"/>
          </p:cNvSpPr>
          <p:nvPr/>
        </p:nvSpPr>
        <p:spPr bwMode="auto">
          <a:xfrm flipH="1">
            <a:off x="5029200" y="3048000"/>
            <a:ext cx="762000" cy="1524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10" name="Line 32"/>
          <p:cNvSpPr>
            <a:spLocks noChangeShapeType="1"/>
          </p:cNvSpPr>
          <p:nvPr/>
        </p:nvSpPr>
        <p:spPr bwMode="auto">
          <a:xfrm>
            <a:off x="6189663" y="3124200"/>
            <a:ext cx="477837" cy="1828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11" name="Line 33"/>
          <p:cNvSpPr>
            <a:spLocks noChangeShapeType="1"/>
          </p:cNvSpPr>
          <p:nvPr/>
        </p:nvSpPr>
        <p:spPr bwMode="auto">
          <a:xfrm>
            <a:off x="7021513" y="3048000"/>
            <a:ext cx="179387" cy="609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12" name="Line 34"/>
          <p:cNvSpPr>
            <a:spLocks noChangeShapeType="1"/>
          </p:cNvSpPr>
          <p:nvPr/>
        </p:nvSpPr>
        <p:spPr bwMode="auto">
          <a:xfrm>
            <a:off x="5286375" y="2286000"/>
            <a:ext cx="238125" cy="533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0" tIns="45711" rIns="91420" bIns="45711" anchor="ctr"/>
          <a:lstStyle/>
          <a:p>
            <a:endParaRPr lang="en-US"/>
          </a:p>
        </p:txBody>
      </p:sp>
      <p:grpSp>
        <p:nvGrpSpPr>
          <p:cNvPr id="9" name="Group 35"/>
          <p:cNvGrpSpPr>
            <a:grpSpLocks/>
          </p:cNvGrpSpPr>
          <p:nvPr/>
        </p:nvGrpSpPr>
        <p:grpSpPr bwMode="auto">
          <a:xfrm>
            <a:off x="4629150" y="838200"/>
            <a:ext cx="1771650" cy="1981200"/>
            <a:chOff x="2916" y="528"/>
            <a:chExt cx="1116" cy="1248"/>
          </a:xfrm>
        </p:grpSpPr>
        <p:sp>
          <p:nvSpPr>
            <p:cNvPr id="59419" name="Rectangle 36"/>
            <p:cNvSpPr>
              <a:spLocks noChangeArrowheads="1"/>
            </p:cNvSpPr>
            <p:nvPr/>
          </p:nvSpPr>
          <p:spPr bwMode="auto">
            <a:xfrm>
              <a:off x="3264" y="528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ja-JP" altLang="en-US" b="1">
                  <a:solidFill>
                    <a:srgbClr val="0000FF"/>
                  </a:solidFill>
                  <a:latin typeface="Garamond" charset="0"/>
                </a:rPr>
                <a:t>“</a:t>
              </a:r>
              <a:r>
                <a:rPr lang="en-US" altLang="ja-JP" b="1">
                  <a:solidFill>
                    <a:srgbClr val="0000FF"/>
                  </a:solidFill>
                  <a:latin typeface="Garamond" charset="0"/>
                </a:rPr>
                <a:t>Groups</a:t>
              </a:r>
              <a:r>
                <a:rPr lang="ja-JP" altLang="en-US" b="1">
                  <a:solidFill>
                    <a:srgbClr val="0000FF"/>
                  </a:solidFill>
                  <a:latin typeface="Garamond" charset="0"/>
                </a:rPr>
                <a:t>”</a:t>
              </a:r>
              <a:endParaRPr lang="en-US" b="1">
                <a:solidFill>
                  <a:srgbClr val="0000FF"/>
                </a:solidFill>
                <a:latin typeface="Garamond" charset="0"/>
              </a:endParaRPr>
            </a:p>
          </p:txBody>
        </p:sp>
        <p:cxnSp>
          <p:nvCxnSpPr>
            <p:cNvPr id="204837" name="AutoShape 37"/>
            <p:cNvCxnSpPr>
              <a:cxnSpLocks noChangeShapeType="1"/>
              <a:stCxn id="59419" idx="2"/>
              <a:endCxn id="204826" idx="0"/>
            </p:cNvCxnSpPr>
            <p:nvPr/>
          </p:nvCxnSpPr>
          <p:spPr bwMode="auto">
            <a:xfrm flipH="1">
              <a:off x="2916" y="960"/>
              <a:ext cx="732" cy="240"/>
            </a:xfrm>
            <a:prstGeom prst="straightConnector1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blurRad="63500" dist="107763" dir="18900000" algn="ctr" rotWithShape="0">
                <a:srgbClr val="000000">
                  <a:alpha val="50000"/>
                </a:srgbClr>
              </a:outerShdw>
            </a:effectLst>
          </p:spPr>
        </p:cxnSp>
        <p:cxnSp>
          <p:nvCxnSpPr>
            <p:cNvPr id="204838" name="AutoShape 38"/>
            <p:cNvCxnSpPr>
              <a:cxnSpLocks noChangeShapeType="1"/>
              <a:stCxn id="59419" idx="2"/>
              <a:endCxn id="204828" idx="0"/>
            </p:cNvCxnSpPr>
            <p:nvPr/>
          </p:nvCxnSpPr>
          <p:spPr bwMode="auto">
            <a:xfrm>
              <a:off x="3648" y="960"/>
              <a:ext cx="364" cy="816"/>
            </a:xfrm>
            <a:prstGeom prst="straightConnector1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blurRad="63500" dist="107763" dir="18900000" algn="ctr" rotWithShape="0">
                <a:srgbClr val="000000">
                  <a:alpha val="50000"/>
                </a:srgbClr>
              </a:outerShdw>
            </a:effectLst>
          </p:spPr>
        </p:cxnSp>
      </p:grpSp>
      <p:grpSp>
        <p:nvGrpSpPr>
          <p:cNvPr id="10" name="Group 39"/>
          <p:cNvGrpSpPr>
            <a:grpSpLocks/>
          </p:cNvGrpSpPr>
          <p:nvPr/>
        </p:nvGrpSpPr>
        <p:grpSpPr bwMode="auto">
          <a:xfrm>
            <a:off x="1066800" y="3810000"/>
            <a:ext cx="5943600" cy="2590800"/>
            <a:chOff x="672" y="2400"/>
            <a:chExt cx="3744" cy="1632"/>
          </a:xfrm>
        </p:grpSpPr>
        <p:sp>
          <p:nvSpPr>
            <p:cNvPr id="59415" name="Rectangle 40"/>
            <p:cNvSpPr>
              <a:spLocks noChangeArrowheads="1"/>
            </p:cNvSpPr>
            <p:nvPr/>
          </p:nvSpPr>
          <p:spPr bwMode="auto">
            <a:xfrm>
              <a:off x="1152" y="3600"/>
              <a:ext cx="120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 anchor="ctr"/>
            <a:lstStyle/>
            <a:p>
              <a:r>
                <a:rPr lang="ja-JP" altLang="en-US" b="1">
                  <a:solidFill>
                    <a:srgbClr val="0000FF"/>
                  </a:solidFill>
                  <a:latin typeface="Garamond" charset="0"/>
                </a:rPr>
                <a:t>“</a:t>
              </a:r>
              <a:r>
                <a:rPr lang="en-US" altLang="ja-JP" b="1">
                  <a:solidFill>
                    <a:srgbClr val="0000FF"/>
                  </a:solidFill>
                  <a:latin typeface="Garamond" charset="0"/>
                </a:rPr>
                <a:t>Datasets</a:t>
              </a:r>
              <a:r>
                <a:rPr lang="ja-JP" altLang="en-US" b="1">
                  <a:solidFill>
                    <a:srgbClr val="0000FF"/>
                  </a:solidFill>
                  <a:latin typeface="Garamond" charset="0"/>
                </a:rPr>
                <a:t>”</a:t>
              </a:r>
              <a:endParaRPr lang="en-US" b="1">
                <a:solidFill>
                  <a:srgbClr val="0000FF"/>
                </a:solidFill>
                <a:latin typeface="Garamond" charset="0"/>
              </a:endParaRPr>
            </a:p>
          </p:txBody>
        </p:sp>
        <p:cxnSp>
          <p:nvCxnSpPr>
            <p:cNvPr id="204841" name="AutoShape 41"/>
            <p:cNvCxnSpPr>
              <a:cxnSpLocks noChangeShapeType="1"/>
              <a:stCxn id="59415" idx="0"/>
              <a:endCxn id="59432" idx="2"/>
            </p:cNvCxnSpPr>
            <p:nvPr/>
          </p:nvCxnSpPr>
          <p:spPr bwMode="auto">
            <a:xfrm flipH="1" flipV="1">
              <a:off x="672" y="2400"/>
              <a:ext cx="1080" cy="1200"/>
            </a:xfrm>
            <a:prstGeom prst="straightConnector1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blurRad="63500" dist="107763" dir="18900000" algn="ctr" rotWithShape="0">
                <a:srgbClr val="000000">
                  <a:alpha val="50000"/>
                </a:srgbClr>
              </a:outerShdw>
            </a:effectLst>
          </p:spPr>
        </p:cxnSp>
        <p:cxnSp>
          <p:nvCxnSpPr>
            <p:cNvPr id="204842" name="AutoShape 42"/>
            <p:cNvCxnSpPr>
              <a:cxnSpLocks noChangeShapeType="1"/>
              <a:stCxn id="59415" idx="0"/>
              <a:endCxn id="204809" idx="0"/>
            </p:cNvCxnSpPr>
            <p:nvPr/>
          </p:nvCxnSpPr>
          <p:spPr bwMode="auto">
            <a:xfrm flipH="1" flipV="1">
              <a:off x="1100" y="3168"/>
              <a:ext cx="652" cy="432"/>
            </a:xfrm>
            <a:prstGeom prst="straightConnector1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blurRad="63500" dist="107763" dir="18900000" algn="ctr" rotWithShape="0">
                <a:srgbClr val="000000">
                  <a:alpha val="50000"/>
                </a:srgbClr>
              </a:outerShdw>
            </a:effectLst>
          </p:spPr>
        </p:cxnSp>
        <p:cxnSp>
          <p:nvCxnSpPr>
            <p:cNvPr id="204843" name="AutoShape 43"/>
            <p:cNvCxnSpPr>
              <a:cxnSpLocks noChangeShapeType="1"/>
              <a:stCxn id="59415" idx="0"/>
              <a:endCxn id="204824" idx="1"/>
            </p:cNvCxnSpPr>
            <p:nvPr/>
          </p:nvCxnSpPr>
          <p:spPr bwMode="auto">
            <a:xfrm flipV="1">
              <a:off x="1752" y="2516"/>
              <a:ext cx="2664" cy="1084"/>
            </a:xfrm>
            <a:prstGeom prst="straightConnector1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  <a:effectLst>
              <a:outerShdw blurRad="63500" dist="107763" dir="18900000" algn="ctr" rotWithShape="0">
                <a:srgbClr val="000000">
                  <a:alpha val="50000"/>
                </a:srgbClr>
              </a:outerShdw>
            </a:effectLst>
          </p:spPr>
        </p:cxnSp>
      </p:grpSp>
      <p:sp>
        <p:nvSpPr>
          <p:cNvPr id="4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  <p:sp>
        <p:nvSpPr>
          <p:cNvPr id="48" name="Line 30"/>
          <p:cNvSpPr>
            <a:spLocks noChangeShapeType="1"/>
          </p:cNvSpPr>
          <p:nvPr/>
        </p:nvSpPr>
        <p:spPr bwMode="auto">
          <a:xfrm flipH="1">
            <a:off x="4746625" y="2317750"/>
            <a:ext cx="0" cy="2306638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0" tIns="45711" rIns="91420" bIns="45711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98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C:\Users\gerd\Desktop\1024px-Pillar_ionic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339032"/>
            <a:ext cx="3933939" cy="22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home\docs\presentations\Langley 08-24-2015\Ecosystem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9" t="24480" r="11360" b="7405"/>
          <a:stretch/>
        </p:blipFill>
        <p:spPr bwMode="auto">
          <a:xfrm>
            <a:off x="2323367" y="838199"/>
            <a:ext cx="4458433" cy="350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HDF5 Ecosystem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3238369" y="5582854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File Format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3921641" y="5578878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Library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4232520" y="5577050"/>
            <a:ext cx="1648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Data Model</a:t>
            </a:r>
          </a:p>
        </p:txBody>
      </p:sp>
      <p:pic>
        <p:nvPicPr>
          <p:cNvPr id="1027" name="Picture 3" descr="C:\Users\gerd\Desktop\downloa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984" y="4412181"/>
            <a:ext cx="694032" cy="2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 rot="16200000">
            <a:off x="4659675" y="5666776"/>
            <a:ext cx="1552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Documentation</a:t>
            </a:r>
          </a:p>
        </p:txBody>
      </p:sp>
      <p:sp>
        <p:nvSpPr>
          <p:cNvPr id="34" name="TextBox 33"/>
          <p:cNvSpPr txBox="1"/>
          <p:nvPr/>
        </p:nvSpPr>
        <p:spPr>
          <a:xfrm rot="16200000">
            <a:off x="5409560" y="5582854"/>
            <a:ext cx="452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757095" y="4617944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Supporters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3098071" y="5582854"/>
            <a:ext cx="452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3305253" y="5667844"/>
            <a:ext cx="668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Tools</a:t>
            </a:r>
          </a:p>
        </p:txBody>
      </p:sp>
      <p:pic>
        <p:nvPicPr>
          <p:cNvPr id="38" name="Picture 2" descr="C:\Users\Gerd\Downloads\imag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276" y="1472841"/>
            <a:ext cx="738113" cy="40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C:\Users\Gerd\Downloads\images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273" y="5365246"/>
            <a:ext cx="880121" cy="116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5" descr="C:\Users\Gerd\Downloads\image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622" y="4448125"/>
            <a:ext cx="655637" cy="65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7" descr="C:\Users\Gerd\Downloads\images (1)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60257"/>
            <a:ext cx="836571" cy="501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8" descr="C:\Users\Gerd\Downloads\images (4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714" y="3177356"/>
            <a:ext cx="671403" cy="44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9" descr="C:\Users\Gerd\Downloads\download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708" y="5432467"/>
            <a:ext cx="695092" cy="35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0" descr="C:\Users\Gerd\Downloads\download (1)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121" y="2202041"/>
            <a:ext cx="831268" cy="692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1" descr="C:\Users\Gerd\Downloads\images (5)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720" y="3707069"/>
            <a:ext cx="604080" cy="54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2" descr="C:\Users\Gerd\Downloads\images (6)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527" y="3749899"/>
            <a:ext cx="566540" cy="59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3" descr="C:\Users\Gerd\Downloads\download (2)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95" y="6075508"/>
            <a:ext cx="1677500" cy="4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4" descr="C:\Users\Gerd\Downloads\download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408" y="1339881"/>
            <a:ext cx="914400" cy="71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5" descr="C:\Users\Gerd\Downloads\download (3)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474" y="4442287"/>
            <a:ext cx="688269" cy="67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6" descr="C:\Users\Gerd\Downloads\logo-pytables-small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834" y="5317199"/>
            <a:ext cx="1305069" cy="54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7" descr="C:\Users\Gerd\Downloads\download (4)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59" y="2548403"/>
            <a:ext cx="1968246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8" descr="C:\Users\Gerd\Downloads\download (5)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949" y="3707069"/>
            <a:ext cx="718531" cy="5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9" descr="C:\Users\Gerd\Downloads\images (7)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531" y="880698"/>
            <a:ext cx="753710" cy="962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0" descr="C:\Users\Gerd\Downloads\download (2)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071" y="3055247"/>
            <a:ext cx="85725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1" descr="C:\Users\Gerd\Downloads\download (6).jp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59" y="4724809"/>
            <a:ext cx="1181100" cy="52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2" descr="C:\Users\Gerd\Downloads\images (8).jp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076" y="1392350"/>
            <a:ext cx="569144" cy="56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4" descr="C:\Users\Gerd\Downloads\Petrel-logo.pn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5" y="1048131"/>
            <a:ext cx="1157553" cy="39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5" descr="C:\Users\Gerd\Downloads\images (9)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9867"/>
            <a:ext cx="742833" cy="62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7" descr="C:\Users\Gerd\Downloads\biom-format.png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814" y="2562247"/>
            <a:ext cx="787834" cy="53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8" descr="C:\Users\Gerd\Downloads\5009855.jp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1" y="3095513"/>
            <a:ext cx="1970753" cy="132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9" descr="C:\Users\Gerd\Downloads\images (10).jp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495" y="5045013"/>
            <a:ext cx="773838" cy="59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30" descr="C:\Users\Gerd\Downloads\download (4).png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088" y="6038869"/>
            <a:ext cx="600075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31" descr="C:\Users\Gerd\Downloads\download (5).pn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105" y="5669556"/>
            <a:ext cx="1250950" cy="36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32" descr="C:\Users\Gerd\Downloads\download (6).pn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386" y="3664847"/>
            <a:ext cx="627777" cy="62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33" descr="C:\Users\Gerd\Downloads\download (7).jp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59" y="5372102"/>
            <a:ext cx="931117" cy="4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34" descr="C:\Users\Gerd\Downloads\fsf-logo-notext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122" y="6156119"/>
            <a:ext cx="1054653" cy="35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37" descr="C:\Users\Gerd\Downloads\download (8).png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709" y="2059113"/>
            <a:ext cx="391429" cy="39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38" descr="C:\Users\Gerd\Downloads\download (9).png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352" y="4892866"/>
            <a:ext cx="311149" cy="30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39" descr="C:\Users\Gerd\Downloads\nsf_logo.png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286" y="851648"/>
            <a:ext cx="2175212" cy="39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0" descr="C:\Users\Gerd\Downloads\download (9).jpg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720" y="6149602"/>
            <a:ext cx="345281" cy="34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41" descr="C:\Users\Gerd\Downloads\images (11).jpg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2429" y="4176266"/>
            <a:ext cx="4857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42" descr="C:\Users\Gerd\Downloads\CLIPSIcon.gif"/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448" y="2029085"/>
            <a:ext cx="572105" cy="57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C:\Users\Gerd\Downloads\download.jpg"/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595" y="4464778"/>
            <a:ext cx="675663" cy="67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85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66700" y="990600"/>
            <a:ext cx="8610600" cy="5486400"/>
          </a:xfrm>
        </p:spPr>
        <p:txBody>
          <a:bodyPr/>
          <a:lstStyle/>
          <a:p>
            <a:r>
              <a:rPr lang="en-US" dirty="0" smtClean="0"/>
              <a:t>DATA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problem-size data, e.g., large arrays</a:t>
            </a:r>
          </a:p>
          <a:p>
            <a:r>
              <a:rPr lang="en-US" dirty="0" smtClean="0"/>
              <a:t>METADATA – is an overloaded term</a:t>
            </a:r>
            <a:endParaRPr lang="en-US" dirty="0"/>
          </a:p>
          <a:p>
            <a:r>
              <a:rPr lang="en-US" u="sng" dirty="0" smtClean="0"/>
              <a:t>In this presentation:</a:t>
            </a:r>
          </a:p>
          <a:p>
            <a:pPr marL="914400" lvl="2" indent="0">
              <a:buNone/>
            </a:pPr>
            <a:r>
              <a:rPr lang="en-US" dirty="0" smtClean="0"/>
              <a:t>Metadata “=“ HDF5 metadata</a:t>
            </a:r>
          </a:p>
          <a:p>
            <a:pPr lvl="1"/>
            <a:r>
              <a:rPr lang="en-US" dirty="0" smtClean="0"/>
              <a:t>For each piece of </a:t>
            </a:r>
            <a:r>
              <a:rPr lang="en-US" i="1" dirty="0" smtClean="0"/>
              <a:t>application metadata</a:t>
            </a:r>
            <a:r>
              <a:rPr lang="en-US" dirty="0" smtClean="0"/>
              <a:t>, there are many associated pieces of </a:t>
            </a:r>
            <a:r>
              <a:rPr lang="en-US" i="1" dirty="0" smtClean="0"/>
              <a:t>HDF5 metadata</a:t>
            </a:r>
          </a:p>
          <a:p>
            <a:pPr lvl="1"/>
            <a:r>
              <a:rPr lang="en-US" dirty="0" smtClean="0"/>
              <a:t>There are also other sources of HDF5 metadata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1BD083-B7A8-4E7C-9D4D-D2C529383F0A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883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the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(Show of hands)</a:t>
            </a:r>
          </a:p>
          <a:p>
            <a:endParaRPr lang="en-US" dirty="0"/>
          </a:p>
          <a:p>
            <a:r>
              <a:rPr lang="en-US" dirty="0" smtClean="0"/>
              <a:t>How many of you have used HDF5?</a:t>
            </a:r>
          </a:p>
          <a:p>
            <a:endParaRPr lang="en-US" dirty="0" smtClean="0"/>
          </a:p>
          <a:p>
            <a:r>
              <a:rPr lang="en-US" dirty="0" smtClean="0"/>
              <a:t>How many of you have used </a:t>
            </a:r>
            <a:r>
              <a:rPr lang="en-US" b="1" u="sng" dirty="0" smtClean="0"/>
              <a:t>parallel</a:t>
            </a:r>
            <a:r>
              <a:rPr lang="en-US" dirty="0" smtClean="0"/>
              <a:t> HDF5?</a:t>
            </a:r>
          </a:p>
          <a:p>
            <a:endParaRPr lang="en-US" dirty="0" smtClean="0"/>
          </a:p>
          <a:p>
            <a:r>
              <a:rPr lang="en-US" dirty="0"/>
              <a:t>How many of you have given up using HDF5?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How many of you would like to use/make better use of HDF5 on NCSA BW?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845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Parallel HDF5?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advantage </a:t>
            </a:r>
            <a:r>
              <a:rPr lang="en-US" dirty="0"/>
              <a:t>of high-performance parallel </a:t>
            </a:r>
            <a:r>
              <a:rPr lang="en-US" dirty="0" smtClean="0"/>
              <a:t>I/O while </a:t>
            </a:r>
            <a:r>
              <a:rPr lang="en-US" u="sng" dirty="0" smtClean="0"/>
              <a:t>reducing complexity</a:t>
            </a:r>
          </a:p>
          <a:p>
            <a:pPr lvl="1"/>
            <a:r>
              <a:rPr lang="en-US" dirty="0" smtClean="0"/>
              <a:t>Add a well-defined layer to the I/O stack</a:t>
            </a:r>
          </a:p>
          <a:p>
            <a:pPr lvl="1"/>
            <a:r>
              <a:rPr lang="en-US" dirty="0" smtClean="0"/>
              <a:t>Keep </a:t>
            </a:r>
            <a:r>
              <a:rPr lang="en-US" dirty="0"/>
              <a:t>the dream of a </a:t>
            </a:r>
            <a:r>
              <a:rPr lang="en-US" dirty="0" smtClean="0"/>
              <a:t>single or a few </a:t>
            </a:r>
            <a:r>
              <a:rPr lang="en-US" dirty="0"/>
              <a:t>shared </a:t>
            </a:r>
            <a:r>
              <a:rPr lang="en-US" dirty="0" smtClean="0"/>
              <a:t>files </a:t>
            </a:r>
            <a:r>
              <a:rPr lang="en-US" dirty="0"/>
              <a:t>alive</a:t>
            </a:r>
          </a:p>
          <a:p>
            <a:pPr lvl="1"/>
            <a:r>
              <a:rPr lang="en-US" dirty="0" smtClean="0"/>
              <a:t>“Friends don’t let friends use one file per process!”</a:t>
            </a:r>
          </a:p>
          <a:p>
            <a:r>
              <a:rPr lang="en-US" dirty="0" smtClean="0"/>
              <a:t>Make </a:t>
            </a:r>
            <a:r>
              <a:rPr lang="en-US" u="sng" dirty="0" smtClean="0"/>
              <a:t>performance portable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1BD083-B7A8-4E7C-9D4D-D2C529383F0A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057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We’ll Cover Here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Parallel vs. </a:t>
            </a:r>
            <a:r>
              <a:rPr lang="en-US" dirty="0" smtClean="0"/>
              <a:t>serial HDF5</a:t>
            </a:r>
          </a:p>
          <a:p>
            <a:r>
              <a:rPr lang="en-US" dirty="0" smtClean="0"/>
              <a:t>Implementation </a:t>
            </a:r>
            <a:r>
              <a:rPr lang="en-US" dirty="0"/>
              <a:t>layers</a:t>
            </a:r>
          </a:p>
          <a:p>
            <a:r>
              <a:rPr lang="en-US" dirty="0" smtClean="0"/>
              <a:t>HDF5 files (= composites of data &amp; </a:t>
            </a:r>
            <a:r>
              <a:rPr lang="en-US" dirty="0"/>
              <a:t>metadata) in a parallel file system</a:t>
            </a:r>
          </a:p>
          <a:p>
            <a:r>
              <a:rPr lang="en-US" dirty="0"/>
              <a:t>PHDF5 I/O modes: collective vs. independent</a:t>
            </a:r>
          </a:p>
          <a:p>
            <a:r>
              <a:rPr lang="en-US" dirty="0" smtClean="0"/>
              <a:t>Data and </a:t>
            </a:r>
            <a:r>
              <a:rPr lang="en-US" dirty="0"/>
              <a:t>metadata </a:t>
            </a:r>
            <a:r>
              <a:rPr lang="en-US" dirty="0" smtClean="0"/>
              <a:t>I/O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1BD083-B7A8-4E7C-9D4D-D2C529383F0A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628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Won’t Cover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Consistency semantics</a:t>
            </a:r>
          </a:p>
          <a:p>
            <a:r>
              <a:rPr lang="en-US" dirty="0" smtClean="0"/>
              <a:t>Metadata server</a:t>
            </a:r>
          </a:p>
          <a:p>
            <a:r>
              <a:rPr lang="en-US" dirty="0" smtClean="0"/>
              <a:t>Virtual Object Layer (VOL)</a:t>
            </a:r>
          </a:p>
          <a:p>
            <a:r>
              <a:rPr lang="en-US" dirty="0" smtClean="0"/>
              <a:t>Automatic tuning</a:t>
            </a:r>
          </a:p>
          <a:p>
            <a:r>
              <a:rPr lang="en-US" dirty="0" smtClean="0"/>
              <a:t>Single Writer Multiple-Reader (SWMR)</a:t>
            </a:r>
          </a:p>
          <a:p>
            <a:r>
              <a:rPr lang="en-US" dirty="0" smtClean="0"/>
              <a:t>Virtual Datasets (VDS)</a:t>
            </a:r>
          </a:p>
          <a:p>
            <a:r>
              <a:rPr lang="en-US" dirty="0" err="1" smtClean="0"/>
              <a:t>BigIO</a:t>
            </a:r>
            <a:endParaRPr lang="en-US" dirty="0" smtClean="0"/>
          </a:p>
          <a:p>
            <a:r>
              <a:rPr lang="en-US" dirty="0" smtClean="0"/>
              <a:t>…</a:t>
            </a:r>
          </a:p>
          <a:p>
            <a:pPr marL="0" indent="0">
              <a:buNone/>
            </a:pPr>
            <a:endParaRPr lang="en-US" sz="2400" i="1" dirty="0" smtClean="0"/>
          </a:p>
          <a:p>
            <a:pPr marL="0" indent="0">
              <a:buNone/>
            </a:pPr>
            <a:r>
              <a:rPr lang="en-US" sz="2400" b="1" i="1" dirty="0" smtClean="0"/>
              <a:t>Come see us during the break or after the presentation!</a:t>
            </a:r>
            <a:endParaRPr lang="en-US" sz="2400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498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(MPI-)Parallel vs. Serial HDF5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PHDF5 </a:t>
            </a:r>
            <a:r>
              <a:rPr lang="en-US" sz="2800" dirty="0" smtClean="0"/>
              <a:t>allows </a:t>
            </a:r>
            <a:r>
              <a:rPr lang="en-US" sz="2800" dirty="0"/>
              <a:t>multiple </a:t>
            </a:r>
            <a:r>
              <a:rPr lang="en-US" sz="2800" dirty="0" smtClean="0"/>
              <a:t>MPI processes in an MPI communicator </a:t>
            </a:r>
            <a:r>
              <a:rPr lang="en-US" sz="2800" dirty="0"/>
              <a:t>to perform I/O to </a:t>
            </a:r>
            <a:r>
              <a:rPr lang="en-US" sz="2800" dirty="0" smtClean="0"/>
              <a:t>a single </a:t>
            </a:r>
            <a:r>
              <a:rPr lang="en-US" sz="2800" dirty="0"/>
              <a:t>HDF5 </a:t>
            </a:r>
            <a:r>
              <a:rPr lang="en-US" sz="2800" dirty="0" smtClean="0"/>
              <a:t>file</a:t>
            </a:r>
          </a:p>
          <a:p>
            <a:r>
              <a:rPr lang="en-US" sz="2800" dirty="0" smtClean="0"/>
              <a:t>Uses a standard parallel I/O interface (MPI-IO)</a:t>
            </a:r>
          </a:p>
          <a:p>
            <a:r>
              <a:rPr lang="en-US" sz="2800" dirty="0" smtClean="0"/>
              <a:t>Portable </a:t>
            </a:r>
            <a:r>
              <a:rPr lang="en-US" sz="2800" dirty="0"/>
              <a:t>to different </a:t>
            </a:r>
            <a:r>
              <a:rPr lang="en-US" sz="2800" dirty="0" smtClean="0"/>
              <a:t>platforms</a:t>
            </a:r>
          </a:p>
          <a:p>
            <a:r>
              <a:rPr lang="en-US" sz="2800" dirty="0" smtClean="0"/>
              <a:t>PHDF5 files </a:t>
            </a:r>
            <a:r>
              <a:rPr lang="en-US" sz="2800" b="1" dirty="0" smtClean="0"/>
              <a:t>ARE</a:t>
            </a:r>
            <a:r>
              <a:rPr lang="en-US" sz="2800" dirty="0" smtClean="0"/>
              <a:t> HDF5 files conforming to the </a:t>
            </a:r>
            <a:r>
              <a:rPr lang="en-US" sz="2800" dirty="0" smtClean="0">
                <a:hlinkClick r:id="rId2"/>
              </a:rPr>
              <a:t>HDF5 file format specification</a:t>
            </a:r>
            <a:endParaRPr lang="en-US" sz="2800" dirty="0"/>
          </a:p>
          <a:p>
            <a:r>
              <a:rPr lang="en-US" sz="2800" dirty="0" smtClean="0"/>
              <a:t>The PHDF5 API consists of: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smtClean="0"/>
              <a:t>The standard HDF5 API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smtClean="0"/>
              <a:t>A few extra knobs and calls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 smtClean="0"/>
              <a:t>A parallel “etiquette”</a:t>
            </a:r>
          </a:p>
          <a:p>
            <a:pPr marL="0" indent="0">
              <a:buNone/>
            </a:pPr>
            <a:r>
              <a:rPr lang="en-US" sz="2800" b="1" u="sng" dirty="0" smtClean="0"/>
              <a:t>Bottom line</a:t>
            </a:r>
            <a:r>
              <a:rPr lang="en-US" sz="2800" dirty="0" smtClean="0"/>
              <a:t>: PHDF5 is as </a:t>
            </a:r>
            <a:r>
              <a:rPr lang="en-US" sz="2800" i="1" dirty="0" smtClean="0"/>
              <a:t>user-friendly</a:t>
            </a:r>
            <a:r>
              <a:rPr lang="en-US" sz="2800" dirty="0" smtClean="0"/>
              <a:t> as HDF5.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48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543800" cy="609600"/>
          </a:xfrm>
        </p:spPr>
        <p:txBody>
          <a:bodyPr/>
          <a:lstStyle/>
          <a:p>
            <a:r>
              <a:rPr lang="en-US" altLang="en-US" dirty="0" smtClean="0">
                <a:latin typeface="Arial" pitchFamily="34" charset="0"/>
              </a:rPr>
              <a:t>Standard HDF5 “Skeleton”</a:t>
            </a:r>
          </a:p>
        </p:txBody>
      </p:sp>
      <p:sp>
        <p:nvSpPr>
          <p:cNvPr id="70658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143000"/>
            <a:ext cx="8077200" cy="5029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smtClean="0">
                <a:latin typeface="Arial" pitchFamily="34" charset="0"/>
              </a:rPr>
              <a:t>H5</a:t>
            </a:r>
            <a:r>
              <a:rPr lang="en-US" altLang="en-US" sz="2400" b="1" smtClean="0">
                <a:solidFill>
                  <a:srgbClr val="0000FF"/>
                </a:solidFill>
                <a:latin typeface="Arial" pitchFamily="34" charset="0"/>
              </a:rPr>
              <a:t>F</a:t>
            </a:r>
            <a:r>
              <a:rPr lang="en-US" altLang="en-US" sz="2400" smtClean="0">
                <a:latin typeface="Arial" pitchFamily="34" charset="0"/>
              </a:rPr>
              <a:t>create (H5</a:t>
            </a:r>
            <a:r>
              <a:rPr lang="en-US" altLang="en-US" sz="2400" b="1" smtClean="0">
                <a:solidFill>
                  <a:srgbClr val="0000FF"/>
                </a:solidFill>
                <a:latin typeface="Arial" pitchFamily="34" charset="0"/>
              </a:rPr>
              <a:t>F</a:t>
            </a:r>
            <a:r>
              <a:rPr lang="en-US" altLang="en-US" sz="2400" smtClean="0">
                <a:latin typeface="Arial" pitchFamily="34" charset="0"/>
              </a:rPr>
              <a:t>open)   		</a:t>
            </a:r>
            <a:r>
              <a:rPr lang="en-US" altLang="en-US" sz="2400" i="1" smtClean="0">
                <a:solidFill>
                  <a:srgbClr val="1C14FF"/>
                </a:solidFill>
                <a:latin typeface="Arial" pitchFamily="34" charset="0"/>
              </a:rPr>
              <a:t>create (open) File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i="1" smtClean="0">
              <a:latin typeface="Ari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smtClean="0">
                <a:latin typeface="Arial" pitchFamily="34" charset="0"/>
              </a:rPr>
              <a:t>	H5</a:t>
            </a:r>
            <a:r>
              <a:rPr lang="en-US" altLang="en-US" sz="2400" b="1" smtClean="0">
                <a:solidFill>
                  <a:srgbClr val="0000FF"/>
                </a:solidFill>
                <a:latin typeface="Arial" pitchFamily="34" charset="0"/>
              </a:rPr>
              <a:t>S</a:t>
            </a:r>
            <a:r>
              <a:rPr lang="en-US" altLang="en-US" sz="2400" smtClean="0">
                <a:latin typeface="Arial" pitchFamily="34" charset="0"/>
              </a:rPr>
              <a:t>create_simple/H5</a:t>
            </a:r>
            <a:r>
              <a:rPr lang="en-US" altLang="en-US" sz="2400" b="1" smtClean="0">
                <a:solidFill>
                  <a:srgbClr val="0000FF"/>
                </a:solidFill>
                <a:latin typeface="Arial" pitchFamily="34" charset="0"/>
              </a:rPr>
              <a:t>S</a:t>
            </a:r>
            <a:r>
              <a:rPr lang="en-US" altLang="en-US" sz="2400" smtClean="0">
                <a:latin typeface="Arial" pitchFamily="34" charset="0"/>
              </a:rPr>
              <a:t>create	</a:t>
            </a:r>
            <a:r>
              <a:rPr lang="en-US" altLang="en-US" sz="2400" i="1" smtClean="0">
                <a:solidFill>
                  <a:srgbClr val="1C14FF"/>
                </a:solidFill>
                <a:latin typeface="Arial" pitchFamily="34" charset="0"/>
              </a:rPr>
              <a:t>create dataSpace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smtClean="0">
              <a:latin typeface="Ari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smtClean="0">
                <a:latin typeface="Arial" pitchFamily="34" charset="0"/>
              </a:rPr>
              <a:t>	  	H5</a:t>
            </a:r>
            <a:r>
              <a:rPr lang="en-US" altLang="en-US" sz="2400" b="1" smtClean="0">
                <a:solidFill>
                  <a:srgbClr val="0000FF"/>
                </a:solidFill>
                <a:latin typeface="Arial" pitchFamily="34" charset="0"/>
              </a:rPr>
              <a:t>D</a:t>
            </a:r>
            <a:r>
              <a:rPr lang="en-US" altLang="en-US" sz="2400" smtClean="0">
                <a:latin typeface="Arial" pitchFamily="34" charset="0"/>
              </a:rPr>
              <a:t>create (H5</a:t>
            </a:r>
            <a:r>
              <a:rPr lang="en-US" altLang="en-US" sz="2400" b="1" smtClean="0">
                <a:solidFill>
                  <a:srgbClr val="0000FF"/>
                </a:solidFill>
                <a:latin typeface="Arial" pitchFamily="34" charset="0"/>
              </a:rPr>
              <a:t>D</a:t>
            </a:r>
            <a:r>
              <a:rPr lang="en-US" altLang="en-US" sz="2400" smtClean="0">
                <a:latin typeface="Arial" pitchFamily="34" charset="0"/>
              </a:rPr>
              <a:t>open)	</a:t>
            </a:r>
            <a:r>
              <a:rPr lang="en-US" altLang="en-US" sz="2400" i="1" smtClean="0">
                <a:solidFill>
                  <a:srgbClr val="1C14FF"/>
                </a:solidFill>
                <a:latin typeface="Arial" pitchFamily="34" charset="0"/>
              </a:rPr>
              <a:t>create (open) Dataset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i="1" smtClean="0">
              <a:latin typeface="Ari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smtClean="0">
                <a:latin typeface="Arial" pitchFamily="34" charset="0"/>
              </a:rPr>
              <a:t>	 	     H5</a:t>
            </a:r>
            <a:r>
              <a:rPr lang="en-US" altLang="en-US" sz="2400" b="1" smtClean="0">
                <a:solidFill>
                  <a:srgbClr val="0000FF"/>
                </a:solidFill>
                <a:latin typeface="Arial" pitchFamily="34" charset="0"/>
              </a:rPr>
              <a:t>D</a:t>
            </a:r>
            <a:r>
              <a:rPr lang="en-US" altLang="en-US" sz="2400" smtClean="0">
                <a:latin typeface="Arial" pitchFamily="34" charset="0"/>
              </a:rPr>
              <a:t>read, H5</a:t>
            </a:r>
            <a:r>
              <a:rPr lang="en-US" altLang="en-US" sz="2400" b="1" smtClean="0">
                <a:solidFill>
                  <a:srgbClr val="0000FF"/>
                </a:solidFill>
                <a:latin typeface="Arial" pitchFamily="34" charset="0"/>
              </a:rPr>
              <a:t>D</a:t>
            </a:r>
            <a:r>
              <a:rPr lang="en-US" altLang="en-US" sz="2400" smtClean="0">
                <a:latin typeface="Arial" pitchFamily="34" charset="0"/>
              </a:rPr>
              <a:t>write	</a:t>
            </a:r>
            <a:r>
              <a:rPr lang="en-US" altLang="en-US" sz="2400" i="1" smtClean="0">
                <a:solidFill>
                  <a:srgbClr val="1C14FF"/>
                </a:solidFill>
                <a:latin typeface="Arial" pitchFamily="34" charset="0"/>
              </a:rPr>
              <a:t>access Dataset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smtClean="0">
              <a:latin typeface="Ari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smtClean="0">
                <a:latin typeface="Arial" pitchFamily="34" charset="0"/>
              </a:rPr>
              <a:t>	  	H5</a:t>
            </a:r>
            <a:r>
              <a:rPr lang="en-US" altLang="en-US" sz="2400" b="1" smtClean="0">
                <a:solidFill>
                  <a:srgbClr val="0000FF"/>
                </a:solidFill>
                <a:latin typeface="Arial" pitchFamily="34" charset="0"/>
              </a:rPr>
              <a:t>D</a:t>
            </a:r>
            <a:r>
              <a:rPr lang="en-US" altLang="en-US" sz="2400" smtClean="0">
                <a:latin typeface="Arial" pitchFamily="34" charset="0"/>
              </a:rPr>
              <a:t>close			</a:t>
            </a:r>
            <a:r>
              <a:rPr lang="en-US" altLang="en-US" sz="2400" i="1" smtClean="0">
                <a:solidFill>
                  <a:srgbClr val="1C14FF"/>
                </a:solidFill>
                <a:latin typeface="Arial" pitchFamily="34" charset="0"/>
              </a:rPr>
              <a:t>close Dataset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smtClean="0">
              <a:solidFill>
                <a:srgbClr val="1C14FF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smtClean="0">
                <a:latin typeface="Arial" pitchFamily="34" charset="0"/>
              </a:rPr>
              <a:t>	H5</a:t>
            </a:r>
            <a:r>
              <a:rPr lang="en-US" altLang="en-US" sz="2400" b="1" smtClean="0">
                <a:solidFill>
                  <a:srgbClr val="0000FF"/>
                </a:solidFill>
                <a:latin typeface="Arial" pitchFamily="34" charset="0"/>
              </a:rPr>
              <a:t>S</a:t>
            </a:r>
            <a:r>
              <a:rPr lang="en-US" altLang="en-US" sz="2400" smtClean="0">
                <a:latin typeface="Arial" pitchFamily="34" charset="0"/>
              </a:rPr>
              <a:t>close			      	</a:t>
            </a:r>
            <a:r>
              <a:rPr lang="en-US" altLang="en-US" sz="2400" i="1" smtClean="0">
                <a:solidFill>
                  <a:srgbClr val="1C14FF"/>
                </a:solidFill>
                <a:latin typeface="Arial" pitchFamily="34" charset="0"/>
              </a:rPr>
              <a:t>close dataSpace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smtClean="0">
              <a:solidFill>
                <a:srgbClr val="1C14FF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smtClean="0">
                <a:latin typeface="Arial" pitchFamily="34" charset="0"/>
              </a:rPr>
              <a:t>H5</a:t>
            </a:r>
            <a:r>
              <a:rPr lang="en-US" altLang="en-US" sz="2400" b="1" smtClean="0">
                <a:solidFill>
                  <a:srgbClr val="0000FF"/>
                </a:solidFill>
                <a:latin typeface="Arial" pitchFamily="34" charset="0"/>
              </a:rPr>
              <a:t>F</a:t>
            </a:r>
            <a:r>
              <a:rPr lang="en-US" altLang="en-US" sz="2400" smtClean="0">
                <a:latin typeface="Arial" pitchFamily="34" charset="0"/>
              </a:rPr>
              <a:t>close				</a:t>
            </a:r>
            <a:r>
              <a:rPr lang="en-US" altLang="en-US" sz="2400" i="1" smtClean="0">
                <a:solidFill>
                  <a:srgbClr val="1C14FF"/>
                </a:solidFill>
                <a:latin typeface="Arial" pitchFamily="34" charset="0"/>
              </a:rPr>
              <a:t>close File</a:t>
            </a:r>
            <a:endParaRPr lang="en-US" altLang="en-US" sz="2400" smtClean="0">
              <a:latin typeface="Ari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smtClean="0">
                <a:latin typeface="Calibri" pitchFamily="34" charset="0"/>
              </a:rPr>
              <a:t>				</a:t>
            </a:r>
            <a:endParaRPr lang="en-US" altLang="en-US" sz="2000" i="1" smtClean="0">
              <a:latin typeface="Calibri" pitchFamily="34" charset="0"/>
            </a:endParaRPr>
          </a:p>
        </p:txBody>
      </p:sp>
      <p:sp>
        <p:nvSpPr>
          <p:cNvPr id="70660" name="Slide Number Placeholder 1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9CFF6132-BAE1-48C1-9823-FC5425236177}" type="slidenum">
              <a:rPr lang="en-US" altLang="en-US" sz="1200">
                <a:solidFill>
                  <a:schemeClr val="bg1"/>
                </a:solidFill>
                <a:latin typeface="Arial" pitchFamily="34" charset="0"/>
              </a:rPr>
              <a:pPr eaLnBrk="1" hangingPunct="1"/>
              <a:t>24</a:t>
            </a:fld>
            <a:endParaRPr lang="en-US" altLang="en-US" sz="12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0661" name="Line 4"/>
          <p:cNvSpPr>
            <a:spLocks noChangeShapeType="1"/>
          </p:cNvSpPr>
          <p:nvPr/>
        </p:nvSpPr>
        <p:spPr bwMode="auto">
          <a:xfrm>
            <a:off x="685800" y="1524000"/>
            <a:ext cx="0" cy="3962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2" name="Line 5"/>
          <p:cNvSpPr>
            <a:spLocks noChangeShapeType="1"/>
          </p:cNvSpPr>
          <p:nvPr/>
        </p:nvSpPr>
        <p:spPr bwMode="auto">
          <a:xfrm>
            <a:off x="1143000" y="2209800"/>
            <a:ext cx="0" cy="2590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3" name="Line 6"/>
          <p:cNvSpPr>
            <a:spLocks noChangeShapeType="1"/>
          </p:cNvSpPr>
          <p:nvPr/>
        </p:nvSpPr>
        <p:spPr bwMode="auto">
          <a:xfrm>
            <a:off x="1676400" y="2895600"/>
            <a:ext cx="0" cy="1066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683" name="Freeform 11"/>
          <p:cNvSpPr>
            <a:spLocks/>
          </p:cNvSpPr>
          <p:nvPr/>
        </p:nvSpPr>
        <p:spPr bwMode="auto">
          <a:xfrm>
            <a:off x="4572000" y="2032000"/>
            <a:ext cx="3403600" cy="1930400"/>
          </a:xfrm>
          <a:custGeom>
            <a:avLst/>
            <a:gdLst>
              <a:gd name="T0" fmla="*/ 0 w 2144"/>
              <a:gd name="T1" fmla="*/ 1216 h 1216"/>
              <a:gd name="T2" fmla="*/ 1632 w 2144"/>
              <a:gd name="T3" fmla="*/ 928 h 1216"/>
              <a:gd name="T4" fmla="*/ 2016 w 2144"/>
              <a:gd name="T5" fmla="*/ 688 h 1216"/>
              <a:gd name="T6" fmla="*/ 2112 w 2144"/>
              <a:gd name="T7" fmla="*/ 400 h 1216"/>
              <a:gd name="T8" fmla="*/ 1824 w 2144"/>
              <a:gd name="T9" fmla="*/ 64 h 1216"/>
              <a:gd name="T10" fmla="*/ 1632 w 2144"/>
              <a:gd name="T11" fmla="*/ 16 h 12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44" h="1216">
                <a:moveTo>
                  <a:pt x="0" y="1216"/>
                </a:moveTo>
                <a:cubicBezTo>
                  <a:pt x="648" y="1116"/>
                  <a:pt x="1296" y="1016"/>
                  <a:pt x="1632" y="928"/>
                </a:cubicBezTo>
                <a:cubicBezTo>
                  <a:pt x="1968" y="840"/>
                  <a:pt x="1936" y="776"/>
                  <a:pt x="2016" y="688"/>
                </a:cubicBezTo>
                <a:cubicBezTo>
                  <a:pt x="2096" y="600"/>
                  <a:pt x="2144" y="504"/>
                  <a:pt x="2112" y="400"/>
                </a:cubicBezTo>
                <a:cubicBezTo>
                  <a:pt x="2080" y="296"/>
                  <a:pt x="1904" y="128"/>
                  <a:pt x="1824" y="64"/>
                </a:cubicBezTo>
                <a:cubicBezTo>
                  <a:pt x="1744" y="0"/>
                  <a:pt x="1664" y="24"/>
                  <a:pt x="1632" y="16"/>
                </a:cubicBezTo>
              </a:path>
            </a:pathLst>
          </a:custGeom>
          <a:noFill/>
          <a:ln>
            <a:noFill/>
          </a:ln>
          <a:effectLst>
            <a:prstShdw prst="shdw17" dist="17961" dir="2700000">
              <a:srgbClr val="7A5C00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685" name="Freeform 13"/>
          <p:cNvSpPr>
            <a:spLocks/>
          </p:cNvSpPr>
          <p:nvPr/>
        </p:nvSpPr>
        <p:spPr bwMode="auto">
          <a:xfrm>
            <a:off x="4495800" y="2133600"/>
            <a:ext cx="3225800" cy="1828800"/>
          </a:xfrm>
          <a:custGeom>
            <a:avLst/>
            <a:gdLst>
              <a:gd name="T0" fmla="*/ 0 w 2032"/>
              <a:gd name="T1" fmla="*/ 1152 h 1152"/>
              <a:gd name="T2" fmla="*/ 816 w 2032"/>
              <a:gd name="T3" fmla="*/ 1008 h 1152"/>
              <a:gd name="T4" fmla="*/ 1824 w 2032"/>
              <a:gd name="T5" fmla="*/ 624 h 1152"/>
              <a:gd name="T6" fmla="*/ 1968 w 2032"/>
              <a:gd name="T7" fmla="*/ 528 h 1152"/>
              <a:gd name="T8" fmla="*/ 2016 w 2032"/>
              <a:gd name="T9" fmla="*/ 432 h 1152"/>
              <a:gd name="T10" fmla="*/ 2016 w 2032"/>
              <a:gd name="T11" fmla="*/ 240 h 1152"/>
              <a:gd name="T12" fmla="*/ 1920 w 2032"/>
              <a:gd name="T13" fmla="*/ 48 h 1152"/>
              <a:gd name="T14" fmla="*/ 1776 w 2032"/>
              <a:gd name="T15" fmla="*/ 0 h 115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32" h="1152">
                <a:moveTo>
                  <a:pt x="0" y="1152"/>
                </a:moveTo>
                <a:cubicBezTo>
                  <a:pt x="256" y="1124"/>
                  <a:pt x="512" y="1096"/>
                  <a:pt x="816" y="1008"/>
                </a:cubicBezTo>
                <a:cubicBezTo>
                  <a:pt x="1120" y="920"/>
                  <a:pt x="1632" y="704"/>
                  <a:pt x="1824" y="624"/>
                </a:cubicBezTo>
                <a:cubicBezTo>
                  <a:pt x="2016" y="544"/>
                  <a:pt x="1936" y="560"/>
                  <a:pt x="1968" y="528"/>
                </a:cubicBezTo>
                <a:cubicBezTo>
                  <a:pt x="2000" y="496"/>
                  <a:pt x="2008" y="480"/>
                  <a:pt x="2016" y="432"/>
                </a:cubicBezTo>
                <a:cubicBezTo>
                  <a:pt x="2024" y="384"/>
                  <a:pt x="2032" y="304"/>
                  <a:pt x="2016" y="240"/>
                </a:cubicBezTo>
                <a:cubicBezTo>
                  <a:pt x="2000" y="176"/>
                  <a:pt x="1960" y="88"/>
                  <a:pt x="1920" y="48"/>
                </a:cubicBezTo>
                <a:cubicBezTo>
                  <a:pt x="1880" y="8"/>
                  <a:pt x="1828" y="4"/>
                  <a:pt x="1776" y="0"/>
                </a:cubicBezTo>
              </a:path>
            </a:pathLst>
          </a:custGeom>
          <a:noFill/>
          <a:ln>
            <a:noFill/>
          </a:ln>
          <a:effectLst>
            <a:prstShdw prst="shdw17" dist="17961" dir="2700000">
              <a:srgbClr val="7A5C00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686" name="Freeform 14"/>
          <p:cNvSpPr>
            <a:spLocks/>
          </p:cNvSpPr>
          <p:nvPr/>
        </p:nvSpPr>
        <p:spPr bwMode="auto">
          <a:xfrm>
            <a:off x="3733800" y="2133600"/>
            <a:ext cx="3886200" cy="1828800"/>
          </a:xfrm>
          <a:custGeom>
            <a:avLst/>
            <a:gdLst>
              <a:gd name="T0" fmla="*/ 0 w 2448"/>
              <a:gd name="T1" fmla="*/ 1152 h 1152"/>
              <a:gd name="T2" fmla="*/ 1728 w 2448"/>
              <a:gd name="T3" fmla="*/ 912 h 1152"/>
              <a:gd name="T4" fmla="*/ 2304 w 2448"/>
              <a:gd name="T5" fmla="*/ 672 h 1152"/>
              <a:gd name="T6" fmla="*/ 2448 w 2448"/>
              <a:gd name="T7" fmla="*/ 288 h 1152"/>
              <a:gd name="T8" fmla="*/ 2304 w 2448"/>
              <a:gd name="T9" fmla="*/ 0 h 11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48" h="1152">
                <a:moveTo>
                  <a:pt x="0" y="1152"/>
                </a:moveTo>
                <a:cubicBezTo>
                  <a:pt x="672" y="1072"/>
                  <a:pt x="1344" y="992"/>
                  <a:pt x="1728" y="912"/>
                </a:cubicBezTo>
                <a:cubicBezTo>
                  <a:pt x="2112" y="832"/>
                  <a:pt x="2184" y="776"/>
                  <a:pt x="2304" y="672"/>
                </a:cubicBezTo>
                <a:cubicBezTo>
                  <a:pt x="2424" y="568"/>
                  <a:pt x="2448" y="400"/>
                  <a:pt x="2448" y="288"/>
                </a:cubicBezTo>
                <a:cubicBezTo>
                  <a:pt x="2448" y="176"/>
                  <a:pt x="2328" y="48"/>
                  <a:pt x="2304" y="0"/>
                </a:cubicBezTo>
              </a:path>
            </a:pathLst>
          </a:custGeom>
          <a:noFill/>
          <a:ln>
            <a:noFill/>
          </a:ln>
          <a:effectLst>
            <a:prstShdw prst="shdw17" dist="17961" dir="2700000">
              <a:srgbClr val="7A5C00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11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/>
          <p:cNvSpPr/>
          <p:nvPr/>
        </p:nvSpPr>
        <p:spPr bwMode="auto">
          <a:xfrm>
            <a:off x="838200" y="4267200"/>
            <a:ext cx="7010400" cy="533400"/>
          </a:xfrm>
          <a:prstGeom prst="ellipse">
            <a:avLst/>
          </a:prstGeom>
          <a:solidFill>
            <a:srgbClr val="22D8FF">
              <a:alpha val="27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76200" y="4876800"/>
            <a:ext cx="8991600" cy="1676400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PHDF5 Implementation </a:t>
            </a:r>
            <a:r>
              <a:rPr lang="en-US" dirty="0"/>
              <a:t>L</a:t>
            </a:r>
            <a:r>
              <a:rPr lang="en-US" dirty="0" smtClean="0"/>
              <a:t>ayers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600200" y="914400"/>
            <a:ext cx="5029200" cy="533400"/>
          </a:xfrm>
          <a:prstGeom prst="rect">
            <a:avLst/>
          </a:prstGeom>
          <a:solidFill>
            <a:srgbClr val="008000">
              <a:alpha val="20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3829" y="914400"/>
            <a:ext cx="2562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HDF5 Application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81000" y="1905000"/>
            <a:ext cx="2286000" cy="762000"/>
          </a:xfrm>
          <a:prstGeom prst="ellipse">
            <a:avLst/>
          </a:prstGeom>
          <a:solidFill>
            <a:srgbClr val="3366FF">
              <a:alpha val="27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2052935"/>
            <a:ext cx="2203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Compute node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048000" y="1905000"/>
            <a:ext cx="2286000" cy="762000"/>
          </a:xfrm>
          <a:prstGeom prst="ellipse">
            <a:avLst/>
          </a:prstGeom>
          <a:solidFill>
            <a:srgbClr val="3366FF">
              <a:alpha val="27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4200" y="2052935"/>
            <a:ext cx="2203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Compute node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5715000" y="1905000"/>
            <a:ext cx="2286000" cy="762000"/>
          </a:xfrm>
          <a:prstGeom prst="ellipse">
            <a:avLst/>
          </a:prstGeom>
          <a:solidFill>
            <a:srgbClr val="3366FF">
              <a:alpha val="27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91200" y="2052935"/>
            <a:ext cx="2203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Compute node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600200" y="2971800"/>
            <a:ext cx="5029200" cy="533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00400" y="2971800"/>
            <a:ext cx="201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HDF5 Library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1600200" y="3505200"/>
            <a:ext cx="5029200" cy="533400"/>
          </a:xfrm>
          <a:prstGeom prst="rect">
            <a:avLst/>
          </a:prstGeom>
          <a:solidFill>
            <a:schemeClr val="accent1">
              <a:lumMod val="75000"/>
              <a:alpha val="42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76600" y="3505200"/>
            <a:ext cx="1758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MPI Library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05425" y="4267200"/>
            <a:ext cx="4700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HDF5 file on Parallel File System 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28600" y="5029200"/>
            <a:ext cx="8686800" cy="5334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03816" y="5086290"/>
            <a:ext cx="3455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hangingPunct="0"/>
            <a:r>
              <a:rPr lang="en-US" sz="2000" dirty="0">
                <a:latin typeface="Arial"/>
                <a:cs typeface="Arial"/>
              </a:rPr>
              <a:t>Switch </a:t>
            </a:r>
            <a:r>
              <a:rPr lang="en-US" sz="2000" dirty="0" smtClean="0">
                <a:latin typeface="Arial"/>
                <a:cs typeface="Arial"/>
              </a:rPr>
              <a:t>network + I</a:t>
            </a:r>
            <a:r>
              <a:rPr lang="en-US" sz="2000" dirty="0">
                <a:latin typeface="Arial"/>
                <a:cs typeface="Arial"/>
              </a:rPr>
              <a:t>/O servers</a:t>
            </a:r>
          </a:p>
        </p:txBody>
      </p:sp>
      <p:sp>
        <p:nvSpPr>
          <p:cNvPr id="27" name="Can 26"/>
          <p:cNvSpPr/>
          <p:nvPr/>
        </p:nvSpPr>
        <p:spPr bwMode="auto">
          <a:xfrm>
            <a:off x="1066800" y="5638800"/>
            <a:ext cx="304800" cy="533400"/>
          </a:xfrm>
          <a:prstGeom prst="can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8" name="Can 27"/>
          <p:cNvSpPr/>
          <p:nvPr/>
        </p:nvSpPr>
        <p:spPr bwMode="auto">
          <a:xfrm>
            <a:off x="1676400" y="5638800"/>
            <a:ext cx="304800" cy="533400"/>
          </a:xfrm>
          <a:prstGeom prst="can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9" name="Can 28"/>
          <p:cNvSpPr/>
          <p:nvPr/>
        </p:nvSpPr>
        <p:spPr bwMode="auto">
          <a:xfrm>
            <a:off x="2286000" y="5638800"/>
            <a:ext cx="304800" cy="533400"/>
          </a:xfrm>
          <a:prstGeom prst="can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0" name="Can 29"/>
          <p:cNvSpPr/>
          <p:nvPr/>
        </p:nvSpPr>
        <p:spPr bwMode="auto">
          <a:xfrm>
            <a:off x="2895600" y="5638800"/>
            <a:ext cx="304800" cy="533400"/>
          </a:xfrm>
          <a:prstGeom prst="can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31" name="Can 30"/>
          <p:cNvSpPr/>
          <p:nvPr/>
        </p:nvSpPr>
        <p:spPr bwMode="auto">
          <a:xfrm>
            <a:off x="3429000" y="5638800"/>
            <a:ext cx="304800" cy="533400"/>
          </a:xfrm>
          <a:prstGeom prst="can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2" name="Can 31"/>
          <p:cNvSpPr/>
          <p:nvPr/>
        </p:nvSpPr>
        <p:spPr bwMode="auto">
          <a:xfrm>
            <a:off x="4038600" y="5638800"/>
            <a:ext cx="304800" cy="533400"/>
          </a:xfrm>
          <a:prstGeom prst="can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3" name="Can 32"/>
          <p:cNvSpPr/>
          <p:nvPr/>
        </p:nvSpPr>
        <p:spPr bwMode="auto">
          <a:xfrm>
            <a:off x="4648200" y="5638800"/>
            <a:ext cx="304800" cy="533400"/>
          </a:xfrm>
          <a:prstGeom prst="can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4" name="Can 33"/>
          <p:cNvSpPr/>
          <p:nvPr/>
        </p:nvSpPr>
        <p:spPr bwMode="auto">
          <a:xfrm>
            <a:off x="5257800" y="5638800"/>
            <a:ext cx="304800" cy="533400"/>
          </a:xfrm>
          <a:prstGeom prst="can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5" name="Can 34"/>
          <p:cNvSpPr/>
          <p:nvPr/>
        </p:nvSpPr>
        <p:spPr bwMode="auto">
          <a:xfrm>
            <a:off x="5867400" y="5638800"/>
            <a:ext cx="304800" cy="533400"/>
          </a:xfrm>
          <a:prstGeom prst="can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7" name="Can 36"/>
          <p:cNvSpPr/>
          <p:nvPr/>
        </p:nvSpPr>
        <p:spPr bwMode="auto">
          <a:xfrm>
            <a:off x="7086600" y="5638800"/>
            <a:ext cx="304800" cy="533400"/>
          </a:xfrm>
          <a:prstGeom prst="can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8" name="Can 37"/>
          <p:cNvSpPr/>
          <p:nvPr/>
        </p:nvSpPr>
        <p:spPr bwMode="auto">
          <a:xfrm>
            <a:off x="7696200" y="5638800"/>
            <a:ext cx="304800" cy="533400"/>
          </a:xfrm>
          <a:prstGeom prst="can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81200" y="6172200"/>
            <a:ext cx="5088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Disk architecture and layout of data on disk</a:t>
            </a:r>
            <a:endParaRPr lang="en-US" sz="2000" dirty="0">
              <a:latin typeface="Arial"/>
              <a:cs typeface="Arial"/>
            </a:endParaRPr>
          </a:p>
        </p:txBody>
      </p:sp>
      <p:cxnSp>
        <p:nvCxnSpPr>
          <p:cNvPr id="47" name="Straight Arrow Connector 46"/>
          <p:cNvCxnSpPr/>
          <p:nvPr/>
        </p:nvCxnSpPr>
        <p:spPr bwMode="auto">
          <a:xfrm flipH="1">
            <a:off x="1828800" y="1447800"/>
            <a:ext cx="6096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9" name="Straight Arrow Connector 48"/>
          <p:cNvCxnSpPr>
            <a:endCxn id="12" idx="0"/>
          </p:cNvCxnSpPr>
          <p:nvPr/>
        </p:nvCxnSpPr>
        <p:spPr bwMode="auto">
          <a:xfrm>
            <a:off x="4191000" y="1447800"/>
            <a:ext cx="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5867400" y="1447800"/>
            <a:ext cx="6858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64" name="Straight Arrow Connector 63"/>
          <p:cNvCxnSpPr>
            <a:stCxn id="10" idx="4"/>
          </p:cNvCxnSpPr>
          <p:nvPr/>
        </p:nvCxnSpPr>
        <p:spPr bwMode="auto">
          <a:xfrm>
            <a:off x="1524000" y="2667000"/>
            <a:ext cx="762000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66" name="Straight Arrow Connector 65"/>
          <p:cNvCxnSpPr>
            <a:stCxn id="16" idx="4"/>
          </p:cNvCxnSpPr>
          <p:nvPr/>
        </p:nvCxnSpPr>
        <p:spPr bwMode="auto">
          <a:xfrm flipH="1">
            <a:off x="6019800" y="2667000"/>
            <a:ext cx="838200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83" name="Straight Arrow Connector 82"/>
          <p:cNvCxnSpPr>
            <a:endCxn id="24" idx="1"/>
          </p:cNvCxnSpPr>
          <p:nvPr/>
        </p:nvCxnSpPr>
        <p:spPr bwMode="auto">
          <a:xfrm flipH="1">
            <a:off x="1864849" y="4038600"/>
            <a:ext cx="268751" cy="30671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85" name="Straight Arrow Connector 84"/>
          <p:cNvCxnSpPr/>
          <p:nvPr/>
        </p:nvCxnSpPr>
        <p:spPr bwMode="auto">
          <a:xfrm>
            <a:off x="6096000" y="4038600"/>
            <a:ext cx="457200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87" name="Straight Arrow Connector 86"/>
          <p:cNvCxnSpPr/>
          <p:nvPr/>
        </p:nvCxnSpPr>
        <p:spPr bwMode="auto">
          <a:xfrm>
            <a:off x="1828800" y="4724400"/>
            <a:ext cx="1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4" name="Straight Arrow Connector 93"/>
          <p:cNvCxnSpPr>
            <a:stCxn id="20" idx="2"/>
          </p:cNvCxnSpPr>
          <p:nvPr/>
        </p:nvCxnSpPr>
        <p:spPr bwMode="auto">
          <a:xfrm>
            <a:off x="4114800" y="4038600"/>
            <a:ext cx="0" cy="228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6" name="Straight Arrow Connector 95"/>
          <p:cNvCxnSpPr/>
          <p:nvPr/>
        </p:nvCxnSpPr>
        <p:spPr bwMode="auto">
          <a:xfrm>
            <a:off x="3048000" y="4038600"/>
            <a:ext cx="0" cy="228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8" name="Straight Arrow Connector 97"/>
          <p:cNvCxnSpPr/>
          <p:nvPr/>
        </p:nvCxnSpPr>
        <p:spPr bwMode="auto">
          <a:xfrm>
            <a:off x="5181600" y="4038600"/>
            <a:ext cx="0" cy="228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9" name="Straight Arrow Connector 98"/>
          <p:cNvCxnSpPr/>
          <p:nvPr/>
        </p:nvCxnSpPr>
        <p:spPr bwMode="auto">
          <a:xfrm>
            <a:off x="2743200" y="4724400"/>
            <a:ext cx="1" cy="381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0" name="Straight Arrow Connector 99"/>
          <p:cNvCxnSpPr/>
          <p:nvPr/>
        </p:nvCxnSpPr>
        <p:spPr bwMode="auto">
          <a:xfrm>
            <a:off x="3581400" y="4800600"/>
            <a:ext cx="1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1" name="Straight Arrow Connector 100"/>
          <p:cNvCxnSpPr/>
          <p:nvPr/>
        </p:nvCxnSpPr>
        <p:spPr bwMode="auto">
          <a:xfrm>
            <a:off x="4495800" y="4800600"/>
            <a:ext cx="0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2" name="Straight Arrow Connector 101"/>
          <p:cNvCxnSpPr/>
          <p:nvPr/>
        </p:nvCxnSpPr>
        <p:spPr bwMode="auto">
          <a:xfrm>
            <a:off x="5410200" y="4800600"/>
            <a:ext cx="0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3" name="Straight Arrow Connector 102"/>
          <p:cNvCxnSpPr/>
          <p:nvPr/>
        </p:nvCxnSpPr>
        <p:spPr bwMode="auto">
          <a:xfrm>
            <a:off x="6477000" y="4724400"/>
            <a:ext cx="0" cy="381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59" name="Straight Arrow Connector 158"/>
          <p:cNvCxnSpPr>
            <a:stCxn id="10" idx="6"/>
            <a:endCxn id="12" idx="2"/>
          </p:cNvCxnSpPr>
          <p:nvPr/>
        </p:nvCxnSpPr>
        <p:spPr bwMode="auto">
          <a:xfrm>
            <a:off x="2667000" y="2286000"/>
            <a:ext cx="3810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61" name="Straight Arrow Connector 160"/>
          <p:cNvCxnSpPr>
            <a:stCxn id="12" idx="6"/>
            <a:endCxn id="16" idx="2"/>
          </p:cNvCxnSpPr>
          <p:nvPr/>
        </p:nvCxnSpPr>
        <p:spPr bwMode="auto">
          <a:xfrm>
            <a:off x="5334000" y="2286000"/>
            <a:ext cx="3810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85" name="Straight Arrow Connector 184"/>
          <p:cNvCxnSpPr>
            <a:stCxn id="12" idx="4"/>
          </p:cNvCxnSpPr>
          <p:nvPr/>
        </p:nvCxnSpPr>
        <p:spPr bwMode="auto">
          <a:xfrm>
            <a:off x="4191000" y="2667000"/>
            <a:ext cx="0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73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PHDF5 C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54864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n-US" sz="74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7400" dirty="0" smtClean="0">
                <a:latin typeface="Arial"/>
                <a:cs typeface="Arial"/>
              </a:rPr>
              <a:t>A parallel HDF5 program has a few extra calls (in red)</a:t>
            </a:r>
          </a:p>
          <a:p>
            <a:pPr marL="0" indent="0">
              <a:buNone/>
            </a:pPr>
            <a:endParaRPr lang="en-US" sz="7400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5500" b="1" dirty="0" err="1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MPI_Init</a:t>
            </a:r>
            <a:r>
              <a:rPr lang="en-US" sz="5500" b="1" dirty="0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(&amp;</a:t>
            </a:r>
            <a:r>
              <a:rPr lang="en-US" sz="5500" b="1" dirty="0" err="1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argc</a:t>
            </a:r>
            <a:r>
              <a:rPr lang="en-US" sz="5500" b="1" dirty="0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, &amp;</a:t>
            </a:r>
            <a:r>
              <a:rPr lang="en-US" sz="5500" b="1" dirty="0" err="1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argv</a:t>
            </a:r>
            <a:r>
              <a:rPr lang="en-US" sz="5500" b="1" dirty="0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);</a:t>
            </a:r>
          </a:p>
          <a:p>
            <a:pPr marL="0" indent="0">
              <a:buNone/>
            </a:pPr>
            <a:endParaRPr lang="en-US" sz="5500" b="1" dirty="0" smtClean="0">
              <a:latin typeface="Consolas" panose="020B0609020204030204" pitchFamily="49" charset="0"/>
              <a:cs typeface="Courier New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5500" b="1" dirty="0" err="1" smtClean="0">
                <a:solidFill>
                  <a:schemeClr val="tx1"/>
                </a:solidFill>
                <a:latin typeface="Consolas" panose="020B0609020204030204" pitchFamily="49" charset="0"/>
                <a:cs typeface="Courier New"/>
              </a:rPr>
              <a:t>fapl_id</a:t>
            </a: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 = H5Pcreate(H5P_FILE_ACCESS);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          </a:t>
            </a:r>
            <a:r>
              <a:rPr lang="en-US" sz="5500" b="1" dirty="0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H5Pset_fapl_mpio(</a:t>
            </a:r>
            <a:r>
              <a:rPr lang="en-US" sz="5500" b="1" dirty="0" err="1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fapl_id</a:t>
            </a:r>
            <a:r>
              <a:rPr lang="en-US" sz="5500" b="1" dirty="0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, </a:t>
            </a:r>
            <a:r>
              <a:rPr lang="en-US" sz="5500" b="1" dirty="0" err="1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comm</a:t>
            </a:r>
            <a:r>
              <a:rPr lang="en-US" sz="5500" b="1" dirty="0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, info);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500" b="1" dirty="0" err="1" smtClean="0">
                <a:latin typeface="Consolas" panose="020B0609020204030204" pitchFamily="49" charset="0"/>
                <a:cs typeface="Courier New"/>
              </a:rPr>
              <a:t>file_id</a:t>
            </a: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 = H5Fcreate(FNAME,…, </a:t>
            </a:r>
            <a:r>
              <a:rPr lang="en-US" sz="5500" b="1" dirty="0" err="1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fapl_id</a:t>
            </a: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500" b="1" dirty="0" err="1" smtClean="0">
                <a:latin typeface="Consolas" panose="020B0609020204030204" pitchFamily="49" charset="0"/>
                <a:cs typeface="Courier New"/>
              </a:rPr>
              <a:t>space_id</a:t>
            </a: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 = H5Screate_simple(…);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500" b="1" dirty="0" err="1" smtClean="0">
                <a:latin typeface="Consolas" panose="020B0609020204030204" pitchFamily="49" charset="0"/>
                <a:cs typeface="Courier New"/>
              </a:rPr>
              <a:t>dset_id</a:t>
            </a: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 = H5Dcreate(</a:t>
            </a:r>
            <a:r>
              <a:rPr lang="en-US" sz="5500" b="1" dirty="0" err="1" smtClean="0">
                <a:latin typeface="Consolas" panose="020B0609020204030204" pitchFamily="49" charset="0"/>
                <a:cs typeface="Courier New"/>
              </a:rPr>
              <a:t>file_id</a:t>
            </a: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, DNAME, H5T_NATIVE_INT, </a:t>
            </a:r>
            <a:r>
              <a:rPr lang="en-US" sz="5500" b="1" dirty="0" err="1" smtClean="0">
                <a:latin typeface="Consolas" panose="020B0609020204030204" pitchFamily="49" charset="0"/>
                <a:cs typeface="Courier New"/>
              </a:rPr>
              <a:t>space_id</a:t>
            </a: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,…);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500" b="1" dirty="0" err="1" smtClean="0">
                <a:latin typeface="Consolas" panose="020B0609020204030204" pitchFamily="49" charset="0"/>
                <a:cs typeface="Courier New"/>
              </a:rPr>
              <a:t>xf_id</a:t>
            </a: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 = H5Pcreate(H5P_DATASET_XFER);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        </a:t>
            </a:r>
            <a:r>
              <a:rPr lang="en-US" sz="5500" b="1" dirty="0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H5Pset_dxpl_mpio(</a:t>
            </a:r>
            <a:r>
              <a:rPr lang="en-US" sz="5500" b="1" dirty="0" err="1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xf_id</a:t>
            </a:r>
            <a:r>
              <a:rPr lang="en-US" sz="5500" b="1" dirty="0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, H5FD_MPIO_COLLECTIVE);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status = H5Dwrite(</a:t>
            </a:r>
            <a:r>
              <a:rPr lang="en-US" sz="5500" b="1" dirty="0" err="1" smtClean="0">
                <a:latin typeface="Consolas" panose="020B0609020204030204" pitchFamily="49" charset="0"/>
                <a:cs typeface="Courier New"/>
              </a:rPr>
              <a:t>dset_id</a:t>
            </a: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, H5T_NATIVE_INT, …, </a:t>
            </a:r>
            <a:r>
              <a:rPr lang="en-US" sz="5500" b="1" dirty="0" err="1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xf_id</a:t>
            </a: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…);</a:t>
            </a:r>
          </a:p>
          <a:p>
            <a:pPr marL="0" indent="0">
              <a:buNone/>
            </a:pPr>
            <a:r>
              <a:rPr lang="en-US" sz="5500" b="1" dirty="0" smtClean="0">
                <a:latin typeface="Consolas" panose="020B0609020204030204" pitchFamily="49" charset="0"/>
                <a:cs typeface="Courier New"/>
              </a:rPr>
              <a:t> </a:t>
            </a:r>
          </a:p>
          <a:p>
            <a:pPr marL="0" indent="0">
              <a:buNone/>
            </a:pPr>
            <a:r>
              <a:rPr lang="en-US" sz="5500" b="1" dirty="0" err="1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MPI_Finalize</a:t>
            </a:r>
            <a:r>
              <a:rPr lang="en-US" sz="5500" b="1" dirty="0" smtClean="0">
                <a:solidFill>
                  <a:srgbClr val="FF0000"/>
                </a:solidFill>
                <a:latin typeface="Consolas" panose="020B0609020204030204" pitchFamily="49" charset="0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en-US" sz="5500" dirty="0" smtClean="0">
                <a:latin typeface="Consolas"/>
                <a:cs typeface="Consolas"/>
              </a:rPr>
              <a:t>                    </a:t>
            </a:r>
            <a:endParaRPr lang="en-US" sz="5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91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PHDF5 Etiquette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sz="2400" dirty="0" smtClean="0"/>
              <a:t>PHDF5 </a:t>
            </a:r>
            <a:r>
              <a:rPr lang="en-US" sz="2400" dirty="0"/>
              <a:t>opens a </a:t>
            </a:r>
            <a:r>
              <a:rPr lang="en-US" sz="2400" u="sng" dirty="0" smtClean="0"/>
              <a:t>shared</a:t>
            </a:r>
            <a:r>
              <a:rPr lang="en-US" sz="2400" dirty="0" smtClean="0"/>
              <a:t> </a:t>
            </a:r>
            <a:r>
              <a:rPr lang="en-US" sz="2400" dirty="0"/>
              <a:t>file with an MPI </a:t>
            </a:r>
            <a:r>
              <a:rPr lang="en-US" sz="2400" dirty="0" smtClean="0"/>
              <a:t>communicator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400" dirty="0" smtClean="0"/>
              <a:t>Returns </a:t>
            </a:r>
            <a:r>
              <a:rPr lang="en-US" sz="2400" dirty="0"/>
              <a:t>a file </a:t>
            </a:r>
            <a:r>
              <a:rPr lang="en-US" sz="2400" dirty="0" smtClean="0"/>
              <a:t>handle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400" dirty="0" smtClean="0"/>
              <a:t>Future </a:t>
            </a:r>
            <a:r>
              <a:rPr lang="en-US" sz="2400" dirty="0"/>
              <a:t>access to the file via the file </a:t>
            </a:r>
            <a:r>
              <a:rPr lang="en-US" sz="2400" dirty="0" smtClean="0"/>
              <a:t>handle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400" dirty="0" smtClean="0"/>
              <a:t>All </a:t>
            </a:r>
            <a:r>
              <a:rPr lang="en-US" sz="2400" dirty="0"/>
              <a:t>processes must participate in collective PHDF5 </a:t>
            </a:r>
            <a:r>
              <a:rPr lang="en-US" sz="2400" dirty="0" smtClean="0"/>
              <a:t>APIs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400" dirty="0" smtClean="0"/>
              <a:t>Different </a:t>
            </a:r>
            <a:r>
              <a:rPr lang="en-US" sz="2400" dirty="0"/>
              <a:t>files can be opened via different </a:t>
            </a:r>
            <a:r>
              <a:rPr lang="en-US" sz="2400" dirty="0" smtClean="0"/>
              <a:t>communicators</a:t>
            </a:r>
          </a:p>
          <a:p>
            <a:pPr lvl="1" eaLnBrk="1" hangingPunct="1"/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All HDF5 APIs that modify structural metadata </a:t>
            </a:r>
            <a:r>
              <a:rPr lang="en-US" sz="2400" b="1" dirty="0" smtClean="0">
                <a:solidFill>
                  <a:srgbClr val="FF0000"/>
                </a:solidFill>
              </a:rPr>
              <a:t>are </a:t>
            </a:r>
            <a:r>
              <a:rPr lang="en-US" sz="2400" b="1" dirty="0">
                <a:solidFill>
                  <a:srgbClr val="FF0000"/>
                </a:solidFill>
              </a:rPr>
              <a:t>collective</a:t>
            </a:r>
            <a:r>
              <a:rPr lang="en-US" sz="2400" b="1" dirty="0" smtClean="0">
                <a:solidFill>
                  <a:srgbClr val="FF0000"/>
                </a:solidFill>
              </a:rPr>
              <a:t>! (file ops., object structure and life-cycle)</a:t>
            </a:r>
          </a:p>
          <a:p>
            <a:pPr marL="0" indent="0">
              <a:buNone/>
            </a:pPr>
            <a:endParaRPr lang="en-US" sz="2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www.hdfgroup.org/HDF5/doc/RM/CollectiveCalls.html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4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 a Parallel File System</a:t>
            </a:r>
            <a:endParaRPr lang="en-US" dirty="0"/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323969" y="1447800"/>
            <a:ext cx="8458200" cy="685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400169" y="152400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>
                <a:latin typeface="Arial" charset="0"/>
              </a:rPr>
              <a:t>File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609969" y="1447800"/>
            <a:ext cx="838200" cy="685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467469" y="1447800"/>
            <a:ext cx="2895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5810369" y="1607344"/>
            <a:ext cx="220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Dataset data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00168" y="3428999"/>
            <a:ext cx="1885831" cy="762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OST 1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505252" y="3428999"/>
            <a:ext cx="1885831" cy="762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OST 2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648199" y="3418293"/>
            <a:ext cx="1885831" cy="762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OST 3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781798" y="3418293"/>
            <a:ext cx="1885831" cy="762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OST 4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1170" y="4572000"/>
            <a:ext cx="75246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The file is striped over multiple “disks” (</a:t>
            </a:r>
            <a:r>
              <a:rPr lang="en-US" dirty="0" err="1" smtClean="0">
                <a:latin typeface="Arial"/>
                <a:cs typeface="Arial"/>
              </a:rPr>
              <a:t>Lustre</a:t>
            </a:r>
            <a:r>
              <a:rPr lang="en-US" dirty="0" smtClean="0">
                <a:latin typeface="Arial"/>
                <a:cs typeface="Arial"/>
              </a:rPr>
              <a:t> OSTs) depending on the stripe size and stripe count with which the file was created.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i="1" dirty="0" smtClean="0">
                <a:solidFill>
                  <a:srgbClr val="FF0000"/>
                </a:solidFill>
                <a:latin typeface="Arial"/>
                <a:cs typeface="Arial"/>
              </a:rPr>
              <a:t>And it gets worse before it gets better…</a:t>
            </a:r>
            <a:endParaRPr lang="en-US" i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" name="Down Arrow 25"/>
          <p:cNvSpPr/>
          <p:nvPr/>
        </p:nvSpPr>
        <p:spPr>
          <a:xfrm>
            <a:off x="1238369" y="2438400"/>
            <a:ext cx="438031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3229151" y="2438400"/>
            <a:ext cx="438031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5267306" y="2438400"/>
            <a:ext cx="438031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7391400" y="2438400"/>
            <a:ext cx="438031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gerd\Desktop\Scissors_icon_black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73369" y="2155593"/>
            <a:ext cx="10160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gerd\Desktop\Scissors_icon_black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35485" y="2155593"/>
            <a:ext cx="10160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gerd\Desktop\Scissors_icon_black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97600" y="2156212"/>
            <a:ext cx="10160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17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Contiguous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990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Metadata header separate from dataset data</a:t>
            </a:r>
          </a:p>
          <a:p>
            <a:r>
              <a:rPr lang="en-US" dirty="0"/>
              <a:t>Data stored in one contiguous block in HDF5 file</a:t>
            </a:r>
          </a:p>
          <a:p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23969" y="2209800"/>
            <a:ext cx="8382000" cy="24384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 anchorCtr="0"/>
          <a:lstStyle/>
          <a:p>
            <a:pPr marL="228600" indent="-228600" algn="r" eaLnBrk="0" hangingPunct="0">
              <a:tabLst>
                <a:tab pos="3206750" algn="ctr"/>
              </a:tabLst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</a:rPr>
              <a:t>Application memory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0169" y="2362200"/>
            <a:ext cx="3886200" cy="21336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r">
              <a:lnSpc>
                <a:spcPct val="70000"/>
              </a:lnSpc>
            </a:pPr>
            <a:r>
              <a:rPr lang="en-US" sz="2000">
                <a:latin typeface="Arial" charset="0"/>
              </a:rPr>
              <a:t>Metadata cache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76369" y="2590800"/>
            <a:ext cx="16764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8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Dataset header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76369" y="3048000"/>
            <a:ext cx="16764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 b="1"/>
              <a:t>………….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76369" y="3276600"/>
            <a:ext cx="16764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>
                <a:latin typeface="Arial" charset="0"/>
              </a:rPr>
              <a:t>Datatype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76369" y="3505200"/>
            <a:ext cx="16764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>
                <a:latin typeface="Arial" charset="0"/>
              </a:rPr>
              <a:t>Dataspace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76369" y="3733800"/>
            <a:ext cx="16764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 b="1"/>
              <a:t>………….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76369" y="3962400"/>
            <a:ext cx="16764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>
                <a:latin typeface="Arial" charset="0"/>
              </a:rPr>
              <a:t>Attributes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76369" y="4191000"/>
            <a:ext cx="16764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 b="1"/>
              <a:t>…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23969" y="5353050"/>
            <a:ext cx="8458200" cy="685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400169" y="542925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>
                <a:latin typeface="Arial" charset="0"/>
              </a:rPr>
              <a:t>File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476369" y="2590800"/>
            <a:ext cx="1676400" cy="18288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" name="Group 28"/>
          <p:cNvGrpSpPr>
            <a:grpSpLocks/>
          </p:cNvGrpSpPr>
          <p:nvPr/>
        </p:nvGrpSpPr>
        <p:grpSpPr bwMode="auto">
          <a:xfrm>
            <a:off x="5276969" y="3581400"/>
            <a:ext cx="3200400" cy="2457450"/>
            <a:chOff x="5181600" y="3505200"/>
            <a:chExt cx="3200400" cy="2457450"/>
          </a:xfrm>
        </p:grpSpPr>
        <p:sp>
          <p:nvSpPr>
            <p:cNvPr id="17" name="Rectangle 19" descr="Large grid"/>
            <p:cNvSpPr>
              <a:spLocks noChangeArrowheads="1"/>
            </p:cNvSpPr>
            <p:nvPr/>
          </p:nvSpPr>
          <p:spPr bwMode="auto">
            <a:xfrm>
              <a:off x="5181600" y="5276850"/>
              <a:ext cx="3200400" cy="685800"/>
            </a:xfrm>
            <a:prstGeom prst="rect">
              <a:avLst/>
            </a:prstGeom>
            <a:pattFill prst="lgGrid">
              <a:fgClr>
                <a:schemeClr val="folHlink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 b="1"/>
                <a:t> </a:t>
              </a:r>
            </a:p>
          </p:txBody>
        </p:sp>
        <p:grpSp>
          <p:nvGrpSpPr>
            <p:cNvPr id="18" name="Group 27"/>
            <p:cNvGrpSpPr>
              <a:grpSpLocks/>
            </p:cNvGrpSpPr>
            <p:nvPr/>
          </p:nvGrpSpPr>
          <p:grpSpPr bwMode="auto">
            <a:xfrm>
              <a:off x="5181600" y="3505200"/>
              <a:ext cx="3124200" cy="1752600"/>
              <a:chOff x="5181600" y="3505200"/>
              <a:chExt cx="3124200" cy="1752600"/>
            </a:xfrm>
          </p:grpSpPr>
          <p:sp>
            <p:nvSpPr>
              <p:cNvPr id="19" name="Line 20"/>
              <p:cNvSpPr>
                <a:spLocks noChangeShapeType="1"/>
              </p:cNvSpPr>
              <p:nvPr/>
            </p:nvSpPr>
            <p:spPr bwMode="auto">
              <a:xfrm flipH="1">
                <a:off x="5181600" y="3581400"/>
                <a:ext cx="0" cy="167640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22"/>
              <p:cNvSpPr>
                <a:spLocks noChangeShapeType="1"/>
              </p:cNvSpPr>
              <p:nvPr/>
            </p:nvSpPr>
            <p:spPr bwMode="auto">
              <a:xfrm flipH="1">
                <a:off x="8305800" y="3505200"/>
                <a:ext cx="0" cy="175260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1" name="Rectangle 21" descr="Large grid"/>
          <p:cNvSpPr>
            <a:spLocks noChangeArrowheads="1"/>
          </p:cNvSpPr>
          <p:nvPr/>
        </p:nvSpPr>
        <p:spPr bwMode="auto">
          <a:xfrm>
            <a:off x="5276969" y="2819400"/>
            <a:ext cx="3124200" cy="8382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5886569" y="3062288"/>
            <a:ext cx="220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Dataset data</a:t>
            </a:r>
          </a:p>
        </p:txBody>
      </p:sp>
      <p:sp>
        <p:nvSpPr>
          <p:cNvPr id="23" name="AutoShape 24"/>
          <p:cNvSpPr>
            <a:spLocks noChangeArrowheads="1"/>
          </p:cNvSpPr>
          <p:nvPr/>
        </p:nvSpPr>
        <p:spPr bwMode="auto">
          <a:xfrm>
            <a:off x="2838569" y="3052763"/>
            <a:ext cx="1062038" cy="757237"/>
          </a:xfrm>
          <a:prstGeom prst="flowChartMultidocumen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2609969" y="5353050"/>
            <a:ext cx="838200" cy="685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5" name="AutoShape 15"/>
          <p:cNvCxnSpPr>
            <a:cxnSpLocks noChangeShapeType="1"/>
          </p:cNvCxnSpPr>
          <p:nvPr/>
        </p:nvCxnSpPr>
        <p:spPr bwMode="auto">
          <a:xfrm rot="16200000" flipH="1">
            <a:off x="1745576" y="4445793"/>
            <a:ext cx="914400" cy="862013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008000"/>
            </a:solidFill>
            <a:miter lim="800000"/>
            <a:headEnd/>
            <a:tailEnd type="triangle" w="med" len="med"/>
          </a:ln>
        </p:spPr>
      </p:cxn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2609969" y="5353050"/>
            <a:ext cx="838200" cy="6858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5810369" y="5500688"/>
            <a:ext cx="220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Dataset data</a:t>
            </a:r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32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Problems and Goals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Methodology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Tools</a:t>
            </a:r>
          </a:p>
          <a:p>
            <a:pPr lvl="1"/>
            <a:r>
              <a:rPr lang="en-US" dirty="0" smtClean="0"/>
              <a:t>Parallel HDF5</a:t>
            </a:r>
          </a:p>
          <a:p>
            <a:pPr lvl="1"/>
            <a:r>
              <a:rPr lang="en-US" dirty="0" smtClean="0"/>
              <a:t>Diagnostics &amp; Instrumentation</a:t>
            </a:r>
          </a:p>
          <a:p>
            <a:pPr lvl="1"/>
            <a:r>
              <a:rPr lang="en-US" dirty="0" smtClean="0"/>
              <a:t>BW </a:t>
            </a:r>
            <a:r>
              <a:rPr lang="en-US" dirty="0"/>
              <a:t>I/O </a:t>
            </a:r>
            <a:r>
              <a:rPr lang="en-US" dirty="0" smtClean="0"/>
              <a:t>Stack Basic Facts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Two Examples</a:t>
            </a:r>
          </a:p>
          <a:p>
            <a:pPr lvl="1"/>
            <a:r>
              <a:rPr lang="en-US" dirty="0" smtClean="0"/>
              <a:t>VPIC</a:t>
            </a:r>
          </a:p>
          <a:p>
            <a:pPr lvl="1"/>
            <a:r>
              <a:rPr lang="en-US" dirty="0" smtClean="0"/>
              <a:t>CGNS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6" name="Picture 2" descr="C:\Users\gerd\Desktop\hppi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362200"/>
            <a:ext cx="1772937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43400" y="16002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The answers to most of your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I/O-related questions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Can be found here </a:t>
            </a:r>
            <a:r>
              <a:rPr lang="en-US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23010" y="5257800"/>
            <a:ext cx="4787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B050"/>
                </a:solidFill>
              </a:rPr>
              <a:t>We’ve </a:t>
            </a:r>
            <a:r>
              <a:rPr lang="en-US" i="1" strike="sngStrike" dirty="0" smtClean="0">
                <a:solidFill>
                  <a:srgbClr val="00B050"/>
                </a:solidFill>
              </a:rPr>
              <a:t>plundered</a:t>
            </a:r>
            <a:r>
              <a:rPr lang="en-US" i="1" dirty="0" smtClean="0">
                <a:solidFill>
                  <a:srgbClr val="00B050"/>
                </a:solidFill>
              </a:rPr>
              <a:t> re-used the best </a:t>
            </a:r>
            <a:r>
              <a:rPr lang="en-US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</a:t>
            </a:r>
          </a:p>
          <a:p>
            <a:r>
              <a:rPr lang="en-US" i="1" dirty="0" smtClean="0">
                <a:solidFill>
                  <a:srgbClr val="00B050"/>
                </a:solidFill>
              </a:rPr>
              <a:t> parts in this presentation</a:t>
            </a:r>
          </a:p>
        </p:txBody>
      </p:sp>
    </p:spTree>
    <p:extLst>
      <p:ext uri="{BB962C8B-B14F-4D97-AF65-F5344CB8AC3E}">
        <p14:creationId xmlns:p14="http://schemas.microsoft.com/office/powerpoint/2010/main" val="409882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Chunked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1173162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ct val="0"/>
              </a:spcBef>
            </a:pPr>
            <a:r>
              <a:rPr lang="en-US" dirty="0"/>
              <a:t>Dataset data is divided into equally sized blocks (chunks).</a:t>
            </a:r>
          </a:p>
          <a:p>
            <a:pPr>
              <a:spcBef>
                <a:spcPct val="0"/>
              </a:spcBef>
            </a:pPr>
            <a:r>
              <a:rPr lang="en-US" dirty="0"/>
              <a:t>Each chunk is stored separately as a </a:t>
            </a:r>
            <a:r>
              <a:rPr lang="en-US" sz="3600" dirty="0"/>
              <a:t>contiguous</a:t>
            </a:r>
            <a:r>
              <a:rPr lang="en-US" dirty="0"/>
              <a:t> block in HDF5 file.</a:t>
            </a:r>
          </a:p>
          <a:p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81000" y="2362200"/>
            <a:ext cx="8382000" cy="24384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b"/>
          <a:lstStyle/>
          <a:p>
            <a:pPr marL="228600" indent="-228600" algn="r" eaLnBrk="0" hangingPunct="0">
              <a:tabLst>
                <a:tab pos="3206750" algn="ctr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Application memory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57200" y="2514600"/>
            <a:ext cx="3886200" cy="21336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r">
              <a:lnSpc>
                <a:spcPct val="70000"/>
              </a:lnSpc>
            </a:pPr>
            <a:r>
              <a:rPr lang="en-US" sz="2000">
                <a:latin typeface="Arial" charset="0"/>
              </a:rPr>
              <a:t>Metadata cache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33400" y="2743200"/>
            <a:ext cx="16764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Dataset header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3400" y="3200400"/>
            <a:ext cx="16764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 b="1"/>
              <a:t>………….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33400" y="3429000"/>
            <a:ext cx="16764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>
                <a:latin typeface="Arial" charset="0"/>
              </a:rPr>
              <a:t>Datatype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3657600"/>
            <a:ext cx="16764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>
                <a:latin typeface="Arial" charset="0"/>
              </a:rPr>
              <a:t>Dataspace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3400" y="3886200"/>
            <a:ext cx="16764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 b="1"/>
              <a:t>………….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533400" y="4114800"/>
            <a:ext cx="16764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>
                <a:latin typeface="Arial" charset="0"/>
              </a:rPr>
              <a:t>Attributes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533400" y="4343400"/>
            <a:ext cx="16764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 b="1"/>
              <a:t>…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81000" y="5505450"/>
            <a:ext cx="8458200" cy="685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457200" y="558165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File</a:t>
            </a: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533400" y="2743200"/>
            <a:ext cx="1676400" cy="18288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5638800" y="2441575"/>
            <a:ext cx="2590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Dataset data</a:t>
            </a:r>
          </a:p>
        </p:txBody>
      </p:sp>
      <p:sp>
        <p:nvSpPr>
          <p:cNvPr id="17" name="Rectangle 28" descr="Large grid"/>
          <p:cNvSpPr>
            <a:spLocks noChangeArrowheads="1"/>
          </p:cNvSpPr>
          <p:nvPr/>
        </p:nvSpPr>
        <p:spPr bwMode="auto">
          <a:xfrm>
            <a:off x="4267200" y="5657850"/>
            <a:ext cx="609600" cy="42068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A</a:t>
            </a:r>
          </a:p>
        </p:txBody>
      </p:sp>
      <p:sp>
        <p:nvSpPr>
          <p:cNvPr id="18" name="Rectangle 29" descr="Large grid"/>
          <p:cNvSpPr>
            <a:spLocks noChangeArrowheads="1"/>
          </p:cNvSpPr>
          <p:nvPr/>
        </p:nvSpPr>
        <p:spPr bwMode="auto">
          <a:xfrm>
            <a:off x="6781800" y="5657850"/>
            <a:ext cx="609600" cy="42068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D</a:t>
            </a:r>
          </a:p>
        </p:txBody>
      </p:sp>
      <p:sp>
        <p:nvSpPr>
          <p:cNvPr id="19" name="Rectangle 30" descr="Large grid"/>
          <p:cNvSpPr>
            <a:spLocks noChangeArrowheads="1"/>
          </p:cNvSpPr>
          <p:nvPr/>
        </p:nvSpPr>
        <p:spPr bwMode="auto">
          <a:xfrm>
            <a:off x="5334000" y="5657850"/>
            <a:ext cx="609600" cy="42068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C</a:t>
            </a:r>
          </a:p>
        </p:txBody>
      </p:sp>
      <p:sp>
        <p:nvSpPr>
          <p:cNvPr id="20" name="Rectangle 31" descr="Large grid"/>
          <p:cNvSpPr>
            <a:spLocks noChangeArrowheads="1"/>
          </p:cNvSpPr>
          <p:nvPr/>
        </p:nvSpPr>
        <p:spPr bwMode="auto">
          <a:xfrm>
            <a:off x="7772400" y="5657850"/>
            <a:ext cx="609600" cy="42068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B</a:t>
            </a:r>
          </a:p>
        </p:txBody>
      </p:sp>
      <p:sp>
        <p:nvSpPr>
          <p:cNvPr id="21" name="Rectangle 18" descr="Large grid"/>
          <p:cNvSpPr>
            <a:spLocks noChangeArrowheads="1"/>
          </p:cNvSpPr>
          <p:nvPr/>
        </p:nvSpPr>
        <p:spPr bwMode="auto">
          <a:xfrm>
            <a:off x="5334000" y="2990850"/>
            <a:ext cx="3048000" cy="838200"/>
          </a:xfrm>
          <a:prstGeom prst="rect">
            <a:avLst/>
          </a:prstGeom>
          <a:pattFill prst="lgGrid">
            <a:fgClr>
              <a:schemeClr val="folHlink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AutoShape 33"/>
          <p:cNvSpPr>
            <a:spLocks noChangeArrowheads="1"/>
          </p:cNvSpPr>
          <p:nvPr/>
        </p:nvSpPr>
        <p:spPr bwMode="auto">
          <a:xfrm>
            <a:off x="2895600" y="3071813"/>
            <a:ext cx="1062038" cy="757237"/>
          </a:xfrm>
          <a:prstGeom prst="flowChartMultidocumen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" name="Group 50"/>
          <p:cNvGrpSpPr>
            <a:grpSpLocks/>
          </p:cNvGrpSpPr>
          <p:nvPr/>
        </p:nvGrpSpPr>
        <p:grpSpPr bwMode="auto">
          <a:xfrm>
            <a:off x="1905000" y="5491163"/>
            <a:ext cx="5867400" cy="700087"/>
            <a:chOff x="1752600" y="5624513"/>
            <a:chExt cx="5867400" cy="700087"/>
          </a:xfrm>
        </p:grpSpPr>
        <p:sp>
          <p:nvSpPr>
            <p:cNvPr id="24" name="Rectangle 14"/>
            <p:cNvSpPr>
              <a:spLocks noChangeArrowheads="1"/>
            </p:cNvSpPr>
            <p:nvPr/>
          </p:nvSpPr>
          <p:spPr bwMode="auto">
            <a:xfrm>
              <a:off x="1752600" y="5638800"/>
              <a:ext cx="838200" cy="685800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800" dirty="0">
                  <a:latin typeface="Arial" charset="0"/>
                </a:rPr>
                <a:t>header</a:t>
              </a:r>
            </a:p>
          </p:txBody>
        </p:sp>
        <p:sp>
          <p:nvSpPr>
            <p:cNvPr id="25" name="Rectangle 34"/>
            <p:cNvSpPr>
              <a:spLocks noChangeArrowheads="1"/>
            </p:cNvSpPr>
            <p:nvPr/>
          </p:nvSpPr>
          <p:spPr bwMode="auto">
            <a:xfrm>
              <a:off x="3048000" y="5638800"/>
              <a:ext cx="685800" cy="68580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1800" dirty="0">
                  <a:latin typeface="Arial" charset="0"/>
                </a:rPr>
                <a:t>Chunk</a:t>
              </a:r>
              <a:br>
                <a:rPr lang="en-US" sz="1800" dirty="0">
                  <a:latin typeface="Arial" charset="0"/>
                </a:rPr>
              </a:br>
              <a:r>
                <a:rPr lang="en-US" sz="1800" dirty="0">
                  <a:latin typeface="Arial" charset="0"/>
                </a:rPr>
                <a:t>index</a:t>
              </a:r>
            </a:p>
          </p:txBody>
        </p:sp>
        <p:cxnSp>
          <p:nvCxnSpPr>
            <p:cNvPr id="26" name="AutoShape 35"/>
            <p:cNvCxnSpPr>
              <a:cxnSpLocks noChangeShapeType="1"/>
              <a:stCxn id="25" idx="0"/>
              <a:endCxn id="17" idx="1"/>
            </p:cNvCxnSpPr>
            <p:nvPr/>
          </p:nvCxnSpPr>
          <p:spPr bwMode="auto">
            <a:xfrm rot="16200000" flipH="1">
              <a:off x="3609578" y="5420122"/>
              <a:ext cx="286544" cy="723900"/>
            </a:xfrm>
            <a:prstGeom prst="bentConnector4">
              <a:avLst>
                <a:gd name="adj1" fmla="val -79778"/>
                <a:gd name="adj2" fmla="val 73684"/>
              </a:avLst>
            </a:prstGeom>
            <a:noFill/>
            <a:ln w="28575">
              <a:solidFill>
                <a:srgbClr val="3366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7" name="AutoShape 36"/>
            <p:cNvCxnSpPr>
              <a:cxnSpLocks noChangeShapeType="1"/>
              <a:stCxn id="25" idx="0"/>
              <a:endCxn id="19" idx="1"/>
            </p:cNvCxnSpPr>
            <p:nvPr/>
          </p:nvCxnSpPr>
          <p:spPr bwMode="auto">
            <a:xfrm rot="16200000" flipH="1">
              <a:off x="4142978" y="4886722"/>
              <a:ext cx="286544" cy="1790700"/>
            </a:xfrm>
            <a:prstGeom prst="bentConnector4">
              <a:avLst>
                <a:gd name="adj1" fmla="val -79778"/>
                <a:gd name="adj2" fmla="val 87849"/>
              </a:avLst>
            </a:prstGeom>
            <a:noFill/>
            <a:ln w="28575">
              <a:solidFill>
                <a:srgbClr val="3366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8" name="AutoShape 37"/>
            <p:cNvCxnSpPr>
              <a:cxnSpLocks noChangeShapeType="1"/>
              <a:stCxn id="25" idx="0"/>
              <a:endCxn id="18" idx="1"/>
            </p:cNvCxnSpPr>
            <p:nvPr/>
          </p:nvCxnSpPr>
          <p:spPr bwMode="auto">
            <a:xfrm rot="16200000" flipH="1">
              <a:off x="4866878" y="4162822"/>
              <a:ext cx="286544" cy="3238500"/>
            </a:xfrm>
            <a:prstGeom prst="bentConnector4">
              <a:avLst>
                <a:gd name="adj1" fmla="val -79778"/>
                <a:gd name="adj2" fmla="val 86307"/>
              </a:avLst>
            </a:prstGeom>
            <a:noFill/>
            <a:ln w="28575">
              <a:solidFill>
                <a:srgbClr val="3366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9" name="AutoShape 38"/>
            <p:cNvCxnSpPr>
              <a:cxnSpLocks noChangeShapeType="1"/>
              <a:stCxn id="25" idx="0"/>
              <a:endCxn id="20" idx="1"/>
            </p:cNvCxnSpPr>
            <p:nvPr/>
          </p:nvCxnSpPr>
          <p:spPr bwMode="auto">
            <a:xfrm rot="16200000" flipH="1">
              <a:off x="5362178" y="3667522"/>
              <a:ext cx="286544" cy="4229100"/>
            </a:xfrm>
            <a:prstGeom prst="bentConnector4">
              <a:avLst>
                <a:gd name="adj1" fmla="val -79778"/>
                <a:gd name="adj2" fmla="val 95271"/>
              </a:avLst>
            </a:prstGeom>
            <a:noFill/>
            <a:ln w="28575">
              <a:solidFill>
                <a:srgbClr val="3366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" name="AutoShape 39"/>
            <p:cNvCxnSpPr>
              <a:cxnSpLocks noChangeShapeType="1"/>
              <a:endCxn id="25" idx="1"/>
            </p:cNvCxnSpPr>
            <p:nvPr/>
          </p:nvCxnSpPr>
          <p:spPr bwMode="auto">
            <a:xfrm rot="5400000" flipV="1">
              <a:off x="2431256" y="5364957"/>
              <a:ext cx="357187" cy="876300"/>
            </a:xfrm>
            <a:prstGeom prst="bentConnector4">
              <a:avLst>
                <a:gd name="adj1" fmla="val -60000"/>
                <a:gd name="adj2" fmla="val 73912"/>
              </a:avLst>
            </a:prstGeom>
            <a:noFill/>
            <a:ln w="28575">
              <a:solidFill>
                <a:srgbClr val="336600"/>
              </a:solidFill>
              <a:miter lim="800000"/>
              <a:headEnd/>
              <a:tailEnd type="triangle" w="med" len="med"/>
            </a:ln>
          </p:spPr>
        </p:cxnSp>
      </p:grpSp>
      <p:sp>
        <p:nvSpPr>
          <p:cNvPr id="31" name="Rectangle 40"/>
          <p:cNvSpPr>
            <a:spLocks noChangeArrowheads="1"/>
          </p:cNvSpPr>
          <p:nvPr/>
        </p:nvSpPr>
        <p:spPr bwMode="auto">
          <a:xfrm>
            <a:off x="3200400" y="3905250"/>
            <a:ext cx="685800" cy="6858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1800">
                <a:latin typeface="Arial" charset="0"/>
              </a:rPr>
              <a:t>Chunk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index</a:t>
            </a:r>
          </a:p>
        </p:txBody>
      </p:sp>
      <p:sp>
        <p:nvSpPr>
          <p:cNvPr id="32" name="Line 20"/>
          <p:cNvSpPr>
            <a:spLocks noChangeShapeType="1"/>
          </p:cNvSpPr>
          <p:nvPr/>
        </p:nvSpPr>
        <p:spPr bwMode="auto">
          <a:xfrm>
            <a:off x="5943600" y="2990850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Line 21"/>
          <p:cNvSpPr>
            <a:spLocks noChangeShapeType="1"/>
          </p:cNvSpPr>
          <p:nvPr/>
        </p:nvSpPr>
        <p:spPr bwMode="auto">
          <a:xfrm>
            <a:off x="6553200" y="2990850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Line 22"/>
          <p:cNvSpPr>
            <a:spLocks noChangeShapeType="1"/>
          </p:cNvSpPr>
          <p:nvPr/>
        </p:nvSpPr>
        <p:spPr bwMode="auto">
          <a:xfrm>
            <a:off x="7162800" y="2990850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Line 23"/>
          <p:cNvSpPr>
            <a:spLocks noChangeShapeType="1"/>
          </p:cNvSpPr>
          <p:nvPr/>
        </p:nvSpPr>
        <p:spPr bwMode="auto">
          <a:xfrm>
            <a:off x="7772400" y="2990850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Line 24"/>
          <p:cNvSpPr>
            <a:spLocks noChangeShapeType="1"/>
          </p:cNvSpPr>
          <p:nvPr/>
        </p:nvSpPr>
        <p:spPr bwMode="auto">
          <a:xfrm>
            <a:off x="5334000" y="3390900"/>
            <a:ext cx="3048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5410200" y="2914650"/>
            <a:ext cx="38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A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019800" y="2922588"/>
            <a:ext cx="381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B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629400" y="2914650"/>
            <a:ext cx="38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C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239000" y="2914650"/>
            <a:ext cx="38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D</a:t>
            </a:r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78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a P</a:t>
            </a:r>
            <a:r>
              <a:rPr lang="en-US" dirty="0" smtClean="0"/>
              <a:t>arallel File System</a:t>
            </a:r>
            <a:endParaRPr lang="en-US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304800" y="1676401"/>
            <a:ext cx="8458200" cy="685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381000" y="1752601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>
                <a:latin typeface="Arial" charset="0"/>
              </a:rPr>
              <a:t>File</a:t>
            </a:r>
          </a:p>
        </p:txBody>
      </p:sp>
      <p:sp>
        <p:nvSpPr>
          <p:cNvPr id="6" name="Rectangle 28" descr="Large grid"/>
          <p:cNvSpPr>
            <a:spLocks noChangeArrowheads="1"/>
          </p:cNvSpPr>
          <p:nvPr/>
        </p:nvSpPr>
        <p:spPr bwMode="auto">
          <a:xfrm>
            <a:off x="4191000" y="1828801"/>
            <a:ext cx="609600" cy="42068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A</a:t>
            </a:r>
          </a:p>
        </p:txBody>
      </p:sp>
      <p:sp>
        <p:nvSpPr>
          <p:cNvPr id="7" name="Rectangle 29" descr="Large grid"/>
          <p:cNvSpPr>
            <a:spLocks noChangeArrowheads="1"/>
          </p:cNvSpPr>
          <p:nvPr/>
        </p:nvSpPr>
        <p:spPr bwMode="auto">
          <a:xfrm>
            <a:off x="6705600" y="1828801"/>
            <a:ext cx="609600" cy="42068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D</a:t>
            </a:r>
          </a:p>
        </p:txBody>
      </p:sp>
      <p:sp>
        <p:nvSpPr>
          <p:cNvPr id="8" name="Rectangle 30" descr="Large grid"/>
          <p:cNvSpPr>
            <a:spLocks noChangeArrowheads="1"/>
          </p:cNvSpPr>
          <p:nvPr/>
        </p:nvSpPr>
        <p:spPr bwMode="auto">
          <a:xfrm>
            <a:off x="5257800" y="1828801"/>
            <a:ext cx="609600" cy="42068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C</a:t>
            </a:r>
          </a:p>
        </p:txBody>
      </p:sp>
      <p:sp>
        <p:nvSpPr>
          <p:cNvPr id="9" name="Rectangle 31" descr="Large grid"/>
          <p:cNvSpPr>
            <a:spLocks noChangeArrowheads="1"/>
          </p:cNvSpPr>
          <p:nvPr/>
        </p:nvSpPr>
        <p:spPr bwMode="auto">
          <a:xfrm>
            <a:off x="7696200" y="1828801"/>
            <a:ext cx="609600" cy="42068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B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486936" y="3810000"/>
            <a:ext cx="1885831" cy="762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OST 1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592020" y="3810000"/>
            <a:ext cx="1885831" cy="762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OST 2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734967" y="3799294"/>
            <a:ext cx="1885831" cy="762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OST 3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868566" y="3799294"/>
            <a:ext cx="1885831" cy="762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OST 4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1325137" y="2819401"/>
            <a:ext cx="438031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3315919" y="2819401"/>
            <a:ext cx="438031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5354074" y="2819401"/>
            <a:ext cx="438031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7478168" y="2819401"/>
            <a:ext cx="438031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438270" y="5341203"/>
            <a:ext cx="8324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The file is striped over multiple OSTs depending on the stripe size and stripe count with which the file was created.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7" name="Picture 2" descr="C:\Users\gerd\Desktop\Scissors_icon_black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35485" y="2386982"/>
            <a:ext cx="10160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gerd\Desktop\Scissors_icon_black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97600" y="2387601"/>
            <a:ext cx="10160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50"/>
          <p:cNvGrpSpPr>
            <a:grpSpLocks/>
          </p:cNvGrpSpPr>
          <p:nvPr/>
        </p:nvGrpSpPr>
        <p:grpSpPr bwMode="auto">
          <a:xfrm>
            <a:off x="1828800" y="1662114"/>
            <a:ext cx="5867400" cy="700087"/>
            <a:chOff x="1752600" y="5624513"/>
            <a:chExt cx="5867400" cy="700087"/>
          </a:xfrm>
        </p:grpSpPr>
        <p:sp>
          <p:nvSpPr>
            <p:cNvPr id="30" name="Rectangle 14"/>
            <p:cNvSpPr>
              <a:spLocks noChangeArrowheads="1"/>
            </p:cNvSpPr>
            <p:nvPr/>
          </p:nvSpPr>
          <p:spPr bwMode="auto">
            <a:xfrm>
              <a:off x="1752600" y="5638800"/>
              <a:ext cx="838200" cy="685800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800" dirty="0">
                  <a:latin typeface="Arial" charset="0"/>
                </a:rPr>
                <a:t>header</a:t>
              </a:r>
            </a:p>
          </p:txBody>
        </p:sp>
        <p:sp>
          <p:nvSpPr>
            <p:cNvPr id="31" name="Rectangle 34"/>
            <p:cNvSpPr>
              <a:spLocks noChangeArrowheads="1"/>
            </p:cNvSpPr>
            <p:nvPr/>
          </p:nvSpPr>
          <p:spPr bwMode="auto">
            <a:xfrm>
              <a:off x="3048000" y="5638800"/>
              <a:ext cx="685800" cy="68580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1800" dirty="0">
                  <a:latin typeface="Arial" charset="0"/>
                </a:rPr>
                <a:t>Chunk</a:t>
              </a:r>
              <a:br>
                <a:rPr lang="en-US" sz="1800" dirty="0">
                  <a:latin typeface="Arial" charset="0"/>
                </a:rPr>
              </a:br>
              <a:r>
                <a:rPr lang="en-US" sz="1800" dirty="0">
                  <a:latin typeface="Arial" charset="0"/>
                </a:rPr>
                <a:t>index</a:t>
              </a:r>
            </a:p>
          </p:txBody>
        </p:sp>
        <p:cxnSp>
          <p:nvCxnSpPr>
            <p:cNvPr id="32" name="AutoShape 35"/>
            <p:cNvCxnSpPr>
              <a:cxnSpLocks noChangeShapeType="1"/>
              <a:stCxn id="31" idx="0"/>
            </p:cNvCxnSpPr>
            <p:nvPr/>
          </p:nvCxnSpPr>
          <p:spPr bwMode="auto">
            <a:xfrm rot="16200000" flipH="1">
              <a:off x="3609578" y="5420122"/>
              <a:ext cx="286544" cy="723900"/>
            </a:xfrm>
            <a:prstGeom prst="bentConnector4">
              <a:avLst>
                <a:gd name="adj1" fmla="val -79778"/>
                <a:gd name="adj2" fmla="val 73684"/>
              </a:avLst>
            </a:prstGeom>
            <a:noFill/>
            <a:ln w="28575">
              <a:solidFill>
                <a:srgbClr val="3366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3" name="AutoShape 36"/>
            <p:cNvCxnSpPr>
              <a:cxnSpLocks noChangeShapeType="1"/>
              <a:stCxn id="31" idx="0"/>
            </p:cNvCxnSpPr>
            <p:nvPr/>
          </p:nvCxnSpPr>
          <p:spPr bwMode="auto">
            <a:xfrm rot="16200000" flipH="1">
              <a:off x="4142978" y="4886722"/>
              <a:ext cx="286544" cy="1790700"/>
            </a:xfrm>
            <a:prstGeom prst="bentConnector4">
              <a:avLst>
                <a:gd name="adj1" fmla="val -79778"/>
                <a:gd name="adj2" fmla="val 87849"/>
              </a:avLst>
            </a:prstGeom>
            <a:noFill/>
            <a:ln w="28575">
              <a:solidFill>
                <a:srgbClr val="3366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4" name="AutoShape 37"/>
            <p:cNvCxnSpPr>
              <a:cxnSpLocks noChangeShapeType="1"/>
              <a:stCxn id="31" idx="0"/>
            </p:cNvCxnSpPr>
            <p:nvPr/>
          </p:nvCxnSpPr>
          <p:spPr bwMode="auto">
            <a:xfrm rot="16200000" flipH="1">
              <a:off x="4866878" y="4162822"/>
              <a:ext cx="286544" cy="3238500"/>
            </a:xfrm>
            <a:prstGeom prst="bentConnector4">
              <a:avLst>
                <a:gd name="adj1" fmla="val -79778"/>
                <a:gd name="adj2" fmla="val 86307"/>
              </a:avLst>
            </a:prstGeom>
            <a:noFill/>
            <a:ln w="28575">
              <a:solidFill>
                <a:srgbClr val="3366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5" name="AutoShape 38"/>
            <p:cNvCxnSpPr>
              <a:cxnSpLocks noChangeShapeType="1"/>
              <a:stCxn id="31" idx="0"/>
            </p:cNvCxnSpPr>
            <p:nvPr/>
          </p:nvCxnSpPr>
          <p:spPr bwMode="auto">
            <a:xfrm rot="16200000" flipH="1">
              <a:off x="5362178" y="3667522"/>
              <a:ext cx="286544" cy="4229100"/>
            </a:xfrm>
            <a:prstGeom prst="bentConnector4">
              <a:avLst>
                <a:gd name="adj1" fmla="val -79778"/>
                <a:gd name="adj2" fmla="val 95271"/>
              </a:avLst>
            </a:prstGeom>
            <a:noFill/>
            <a:ln w="28575">
              <a:solidFill>
                <a:srgbClr val="3366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6" name="AutoShape 39"/>
            <p:cNvCxnSpPr>
              <a:cxnSpLocks noChangeShapeType="1"/>
              <a:endCxn id="31" idx="1"/>
            </p:cNvCxnSpPr>
            <p:nvPr/>
          </p:nvCxnSpPr>
          <p:spPr bwMode="auto">
            <a:xfrm rot="5400000" flipV="1">
              <a:off x="2431256" y="5364957"/>
              <a:ext cx="357187" cy="876300"/>
            </a:xfrm>
            <a:prstGeom prst="bentConnector4">
              <a:avLst>
                <a:gd name="adj1" fmla="val -60000"/>
                <a:gd name="adj2" fmla="val 73912"/>
              </a:avLst>
            </a:prstGeom>
            <a:noFill/>
            <a:ln w="28575">
              <a:solidFill>
                <a:srgbClr val="336600"/>
              </a:solidFill>
              <a:miter lim="800000"/>
              <a:headEnd/>
              <a:tailEnd type="triangle" w="med" len="med"/>
            </a:ln>
          </p:spPr>
        </p:cxnSp>
      </p:grpSp>
      <p:pic>
        <p:nvPicPr>
          <p:cNvPr id="26" name="Picture 2" descr="C:\Users\gerd\Desktop\Scissors_icon_black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73369" y="2386982"/>
            <a:ext cx="10160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18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Collective vs. Independent I/O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458200" cy="5715000"/>
          </a:xfrm>
        </p:spPr>
        <p:txBody>
          <a:bodyPr/>
          <a:lstStyle/>
          <a:p>
            <a:pPr eaLnBrk="1" hangingPunct="1"/>
            <a:r>
              <a:rPr lang="en-US" sz="2800" dirty="0"/>
              <a:t>MPI definition of </a:t>
            </a:r>
            <a:r>
              <a:rPr lang="en-US" sz="2800" b="1" dirty="0"/>
              <a:t>collective calls</a:t>
            </a:r>
            <a:r>
              <a:rPr lang="en-US" sz="2800" dirty="0"/>
              <a:t>: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dirty="0"/>
              <a:t>All processes of the communicator must participate in calls in the right order</a:t>
            </a:r>
            <a:r>
              <a:rPr lang="en-US" sz="2400" dirty="0" smtClean="0"/>
              <a:t>.</a:t>
            </a:r>
            <a:endParaRPr lang="en-US" sz="2400" dirty="0"/>
          </a:p>
          <a:p>
            <a:pPr lvl="2" eaLnBrk="1" hangingPunct="1"/>
            <a:r>
              <a:rPr lang="en-US" sz="2000" dirty="0"/>
              <a:t>Process1		    Process2</a:t>
            </a:r>
          </a:p>
          <a:p>
            <a:pPr lvl="2" eaLnBrk="1" hangingPunct="1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50"/>
                </a:solidFill>
              </a:rPr>
              <a:t>call A(); call B();	    call A(); call B();  **right**</a:t>
            </a:r>
          </a:p>
          <a:p>
            <a:pPr lvl="2" eaLnBrk="1" hangingPunct="1"/>
            <a:r>
              <a:rPr lang="en-US" sz="2000" dirty="0">
                <a:solidFill>
                  <a:srgbClr val="FF0000"/>
                </a:solidFill>
              </a:rPr>
              <a:t>call A(); call B();	    call B(); call A();  **wrong**</a:t>
            </a:r>
          </a:p>
          <a:p>
            <a:pPr eaLnBrk="1" hangingPunct="1"/>
            <a:r>
              <a:rPr lang="en-US" sz="2800" b="1" dirty="0"/>
              <a:t>Independent</a:t>
            </a:r>
            <a:r>
              <a:rPr lang="en-US" sz="2800" dirty="0"/>
              <a:t> means </a:t>
            </a:r>
            <a:r>
              <a:rPr lang="en-US" sz="2800" i="1" dirty="0"/>
              <a:t>not collective</a:t>
            </a:r>
            <a:r>
              <a:rPr lang="en-US" sz="2800" dirty="0"/>
              <a:t> </a:t>
            </a:r>
            <a:r>
              <a:rPr lang="en-US" sz="2800" dirty="0">
                <a:sym typeface="Wingdings"/>
              </a:rPr>
              <a:t></a:t>
            </a:r>
            <a:endParaRPr lang="en-US" sz="2800" dirty="0"/>
          </a:p>
          <a:p>
            <a:pPr eaLnBrk="1" hangingPunct="1"/>
            <a:r>
              <a:rPr lang="en-US" sz="2800" i="1" dirty="0"/>
              <a:t>Collective is not necessarily synchronous, nor must </a:t>
            </a:r>
            <a:r>
              <a:rPr lang="en-US" sz="2800" i="1" dirty="0" smtClean="0"/>
              <a:t>it require communication</a:t>
            </a:r>
          </a:p>
          <a:p>
            <a:pPr eaLnBrk="1" hangingPunct="1"/>
            <a:r>
              <a:rPr lang="en-US" sz="2800" dirty="0" smtClean="0"/>
              <a:t>Neither mode is preferable </a:t>
            </a:r>
            <a:r>
              <a:rPr lang="en-US" sz="2800" i="1" dirty="0" smtClean="0"/>
              <a:t>a priori.</a:t>
            </a:r>
          </a:p>
          <a:p>
            <a:pPr eaLnBrk="1" hangingPunct="1"/>
            <a:endParaRPr lang="en-US" sz="1600" dirty="0"/>
          </a:p>
          <a:p>
            <a:pPr marL="0" indent="0" eaLnBrk="1" hangingPunct="1">
              <a:buNone/>
            </a:pPr>
            <a:r>
              <a:rPr lang="en-US" sz="2800" dirty="0" smtClean="0"/>
              <a:t>Collective I/O </a:t>
            </a:r>
            <a:r>
              <a:rPr lang="en-US" sz="2800" dirty="0" smtClean="0">
                <a:sym typeface="Wingdings" panose="05000000000000000000" pitchFamily="2" charset="2"/>
              </a:rPr>
              <a:t></a:t>
            </a:r>
            <a:r>
              <a:rPr lang="en-US" sz="2800" dirty="0" smtClean="0"/>
              <a:t> attempt to combine multiple smaller independent I/O ops into fewer larger ops.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24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/>
          <a:lstStyle/>
          <a:p>
            <a:r>
              <a:rPr lang="en-US" dirty="0" smtClean="0"/>
              <a:t>Data and Metadata I/O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4040188" cy="639762"/>
          </a:xfrm>
        </p:spPr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40188" cy="4953000"/>
          </a:xfrm>
        </p:spPr>
        <p:txBody>
          <a:bodyPr/>
          <a:lstStyle/>
          <a:p>
            <a:r>
              <a:rPr lang="en-US" sz="2400" dirty="0" smtClean="0"/>
              <a:t>Problem-sized</a:t>
            </a:r>
          </a:p>
          <a:p>
            <a:r>
              <a:rPr lang="en-US" sz="2400" dirty="0" smtClean="0"/>
              <a:t>I/O can be independent or collective</a:t>
            </a:r>
          </a:p>
          <a:p>
            <a:r>
              <a:rPr lang="en-US" u="sng" dirty="0" smtClean="0"/>
              <a:t>Improvement targets:</a:t>
            </a:r>
          </a:p>
          <a:p>
            <a:pPr lvl="1"/>
            <a:r>
              <a:rPr lang="en-US" dirty="0" smtClean="0"/>
              <a:t>Avoid unnecessary I/O</a:t>
            </a:r>
          </a:p>
          <a:p>
            <a:pPr lvl="1"/>
            <a:r>
              <a:rPr lang="en-US" dirty="0" smtClean="0"/>
              <a:t>I/O frequency</a:t>
            </a:r>
          </a:p>
          <a:p>
            <a:pPr lvl="1"/>
            <a:r>
              <a:rPr lang="en-US" sz="2000" dirty="0" smtClean="0"/>
              <a:t>Layout on disk</a:t>
            </a:r>
          </a:p>
          <a:p>
            <a:pPr lvl="2"/>
            <a:r>
              <a:rPr lang="en-US" sz="1800" dirty="0" smtClean="0"/>
              <a:t>Different I/O strategies for chunked layout</a:t>
            </a:r>
          </a:p>
          <a:p>
            <a:pPr lvl="1"/>
            <a:r>
              <a:rPr lang="en-US" dirty="0" smtClean="0"/>
              <a:t>Aggregation and b</a:t>
            </a:r>
            <a:r>
              <a:rPr lang="en-US" sz="2000" dirty="0" smtClean="0"/>
              <a:t>alancing</a:t>
            </a:r>
          </a:p>
          <a:p>
            <a:pPr lvl="1"/>
            <a:r>
              <a:rPr lang="en-US" dirty="0" smtClean="0"/>
              <a:t>Alignment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4645025" y="808038"/>
            <a:ext cx="4041775" cy="639762"/>
          </a:xfrm>
        </p:spPr>
        <p:txBody>
          <a:bodyPr/>
          <a:lstStyle/>
          <a:p>
            <a:r>
              <a:rPr lang="en-US" dirty="0" smtClean="0"/>
              <a:t>Metadata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1611312"/>
            <a:ext cx="4041775" cy="4865688"/>
          </a:xfrm>
        </p:spPr>
        <p:txBody>
          <a:bodyPr/>
          <a:lstStyle/>
          <a:p>
            <a:r>
              <a:rPr lang="en-US" sz="2400" dirty="0" smtClean="0"/>
              <a:t>Small</a:t>
            </a:r>
          </a:p>
          <a:p>
            <a:r>
              <a:rPr lang="en-US" sz="2400" dirty="0" smtClean="0"/>
              <a:t>Reads can be independent or collective </a:t>
            </a:r>
          </a:p>
          <a:p>
            <a:r>
              <a:rPr lang="en-US" sz="2400" dirty="0" smtClean="0"/>
              <a:t>All modifying I/O must be collective</a:t>
            </a:r>
          </a:p>
          <a:p>
            <a:r>
              <a:rPr lang="en-US" u="sng" dirty="0" smtClean="0"/>
              <a:t>Improvement targets:</a:t>
            </a:r>
          </a:p>
          <a:p>
            <a:pPr lvl="1"/>
            <a:r>
              <a:rPr lang="en-US" sz="2000" dirty="0" smtClean="0"/>
              <a:t>Metadata design</a:t>
            </a:r>
          </a:p>
          <a:p>
            <a:pPr lvl="1"/>
            <a:r>
              <a:rPr lang="en-US" sz="2000" dirty="0" smtClean="0"/>
              <a:t>Use the latest library version, if possible</a:t>
            </a:r>
          </a:p>
          <a:p>
            <a:pPr lvl="1"/>
            <a:r>
              <a:rPr lang="en-US" sz="2000" dirty="0" smtClean="0"/>
              <a:t>Metadata cache</a:t>
            </a:r>
            <a:endParaRPr lang="en-US" sz="1800" dirty="0" smtClean="0"/>
          </a:p>
          <a:p>
            <a:pPr lvl="2"/>
            <a:r>
              <a:rPr lang="en-US" i="1" dirty="0" smtClean="0"/>
              <a:t>In desperate cases</a:t>
            </a:r>
            <a:r>
              <a:rPr lang="en-US" dirty="0" smtClean="0"/>
              <a:t>, take control of evictions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988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67600" cy="533400"/>
          </a:xfrm>
        </p:spPr>
        <p:txBody>
          <a:bodyPr/>
          <a:lstStyle/>
          <a:p>
            <a:r>
              <a:rPr lang="en-US" dirty="0" smtClean="0"/>
              <a:t>Don’t Forget: It’s a Multi-layer Problem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A23839-14D5-4F75-BB85-55D6F5A44B00}" type="slidenum">
              <a:rPr lang="en-US" altLang="en-US" smtClean="0"/>
              <a:pPr/>
              <a:t>34</a:t>
            </a:fld>
            <a:endParaRPr lang="en-US" altLang="en-US"/>
          </a:p>
        </p:txBody>
      </p:sp>
      <p:pic>
        <p:nvPicPr>
          <p:cNvPr id="1026" name="Picture 2" descr="C:\Users\gerd\Desktop\IO-Stack-col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75" y="1080655"/>
            <a:ext cx="7156450" cy="532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96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DiagnosticS</a:t>
            </a:r>
            <a:r>
              <a:rPr lang="en-US" dirty="0" smtClean="0"/>
              <a:t> </a:t>
            </a:r>
            <a:r>
              <a:rPr lang="en-US" dirty="0"/>
              <a:t>and Instrumentation</a:t>
            </a:r>
            <a:br>
              <a:rPr lang="en-US" dirty="0"/>
            </a:b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815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A Textbook Example</a:t>
            </a:r>
          </a:p>
        </p:txBody>
      </p:sp>
      <p:sp>
        <p:nvSpPr>
          <p:cNvPr id="553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95400"/>
            <a:ext cx="4038600" cy="4419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400" b="1" dirty="0" smtClean="0"/>
              <a:t>User report:</a:t>
            </a:r>
          </a:p>
          <a:p>
            <a:pPr marL="0" indent="0" eaLnBrk="1" hangingPunct="1">
              <a:buNone/>
            </a:pPr>
            <a:endParaRPr lang="en-US" sz="2400" dirty="0" smtClean="0"/>
          </a:p>
          <a:p>
            <a:pPr eaLnBrk="1" hangingPunct="1"/>
            <a:r>
              <a:rPr lang="en-US" sz="2400" dirty="0" smtClean="0"/>
              <a:t>Independent data transfer mode is much slower than the </a:t>
            </a:r>
            <a:r>
              <a:rPr lang="en-US" sz="2400" dirty="0"/>
              <a:t>c</a:t>
            </a:r>
            <a:r>
              <a:rPr lang="en-US" sz="2400" dirty="0" smtClean="0"/>
              <a:t>ollective data transfer mode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Data array is tall and thin: 230,000 rows by 6 columns</a:t>
            </a:r>
          </a:p>
        </p:txBody>
      </p:sp>
      <p:grpSp>
        <p:nvGrpSpPr>
          <p:cNvPr id="55303" name="Group 4"/>
          <p:cNvGrpSpPr>
            <a:grpSpLocks/>
          </p:cNvGrpSpPr>
          <p:nvPr/>
        </p:nvGrpSpPr>
        <p:grpSpPr bwMode="auto">
          <a:xfrm>
            <a:off x="5486400" y="1143000"/>
            <a:ext cx="1797050" cy="1219200"/>
            <a:chOff x="3476" y="1200"/>
            <a:chExt cx="1152" cy="768"/>
          </a:xfrm>
        </p:grpSpPr>
        <p:sp>
          <p:nvSpPr>
            <p:cNvPr id="55330" name="Rectangle 5" descr="Dark downward diagonal"/>
            <p:cNvSpPr>
              <a:spLocks noChangeArrowheads="1"/>
            </p:cNvSpPr>
            <p:nvPr/>
          </p:nvSpPr>
          <p:spPr bwMode="auto">
            <a:xfrm>
              <a:off x="3476" y="1200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31" name="Rectangle 6" descr="Dark downward diagonal"/>
            <p:cNvSpPr>
              <a:spLocks noChangeArrowheads="1"/>
            </p:cNvSpPr>
            <p:nvPr/>
          </p:nvSpPr>
          <p:spPr bwMode="auto">
            <a:xfrm>
              <a:off x="3476" y="1392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32" name="Rectangle 7" descr="Dark downward diagonal"/>
            <p:cNvSpPr>
              <a:spLocks noChangeArrowheads="1"/>
            </p:cNvSpPr>
            <p:nvPr/>
          </p:nvSpPr>
          <p:spPr bwMode="auto">
            <a:xfrm>
              <a:off x="3476" y="1584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33" name="Rectangle 8" descr="Dark downward diagonal"/>
            <p:cNvSpPr>
              <a:spLocks noChangeArrowheads="1"/>
            </p:cNvSpPr>
            <p:nvPr/>
          </p:nvSpPr>
          <p:spPr bwMode="auto">
            <a:xfrm>
              <a:off x="3476" y="1776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34" name="Rectangle 9" descr="Dark downward diagonal"/>
            <p:cNvSpPr>
              <a:spLocks noChangeArrowheads="1"/>
            </p:cNvSpPr>
            <p:nvPr/>
          </p:nvSpPr>
          <p:spPr bwMode="auto">
            <a:xfrm>
              <a:off x="3668" y="1200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35" name="Rectangle 10" descr="Dark downward diagonal"/>
            <p:cNvSpPr>
              <a:spLocks noChangeArrowheads="1"/>
            </p:cNvSpPr>
            <p:nvPr/>
          </p:nvSpPr>
          <p:spPr bwMode="auto">
            <a:xfrm>
              <a:off x="3668" y="1392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36" name="Rectangle 11" descr="Dark downward diagonal"/>
            <p:cNvSpPr>
              <a:spLocks noChangeArrowheads="1"/>
            </p:cNvSpPr>
            <p:nvPr/>
          </p:nvSpPr>
          <p:spPr bwMode="auto">
            <a:xfrm>
              <a:off x="3668" y="1584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37" name="Rectangle 12" descr="Dark downward diagonal"/>
            <p:cNvSpPr>
              <a:spLocks noChangeArrowheads="1"/>
            </p:cNvSpPr>
            <p:nvPr/>
          </p:nvSpPr>
          <p:spPr bwMode="auto">
            <a:xfrm>
              <a:off x="3668" y="1776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38" name="Rectangle 13" descr="Weave"/>
            <p:cNvSpPr>
              <a:spLocks noChangeArrowheads="1"/>
            </p:cNvSpPr>
            <p:nvPr/>
          </p:nvSpPr>
          <p:spPr bwMode="auto">
            <a:xfrm>
              <a:off x="3860" y="1200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39" name="Rectangle 14" descr="Weave"/>
            <p:cNvSpPr>
              <a:spLocks noChangeArrowheads="1"/>
            </p:cNvSpPr>
            <p:nvPr/>
          </p:nvSpPr>
          <p:spPr bwMode="auto">
            <a:xfrm>
              <a:off x="3860" y="1392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40" name="Rectangle 15" descr="Weave"/>
            <p:cNvSpPr>
              <a:spLocks noChangeArrowheads="1"/>
            </p:cNvSpPr>
            <p:nvPr/>
          </p:nvSpPr>
          <p:spPr bwMode="auto">
            <a:xfrm>
              <a:off x="3860" y="1584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41" name="Rectangle 16" descr="Weave"/>
            <p:cNvSpPr>
              <a:spLocks noChangeArrowheads="1"/>
            </p:cNvSpPr>
            <p:nvPr/>
          </p:nvSpPr>
          <p:spPr bwMode="auto">
            <a:xfrm>
              <a:off x="3860" y="1776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42" name="Rectangle 17" descr="Weave"/>
            <p:cNvSpPr>
              <a:spLocks noChangeArrowheads="1"/>
            </p:cNvSpPr>
            <p:nvPr/>
          </p:nvSpPr>
          <p:spPr bwMode="auto">
            <a:xfrm>
              <a:off x="4052" y="1200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43" name="Rectangle 18" descr="Weave"/>
            <p:cNvSpPr>
              <a:spLocks noChangeArrowheads="1"/>
            </p:cNvSpPr>
            <p:nvPr/>
          </p:nvSpPr>
          <p:spPr bwMode="auto">
            <a:xfrm>
              <a:off x="4052" y="1392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44" name="Rectangle 19" descr="Weave"/>
            <p:cNvSpPr>
              <a:spLocks noChangeArrowheads="1"/>
            </p:cNvSpPr>
            <p:nvPr/>
          </p:nvSpPr>
          <p:spPr bwMode="auto">
            <a:xfrm>
              <a:off x="4052" y="1584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45" name="Rectangle 20" descr="Weave"/>
            <p:cNvSpPr>
              <a:spLocks noChangeArrowheads="1"/>
            </p:cNvSpPr>
            <p:nvPr/>
          </p:nvSpPr>
          <p:spPr bwMode="auto">
            <a:xfrm>
              <a:off x="4052" y="1776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46" name="Rectangle 21" descr="Small checker board"/>
            <p:cNvSpPr>
              <a:spLocks noChangeArrowheads="1"/>
            </p:cNvSpPr>
            <p:nvPr/>
          </p:nvSpPr>
          <p:spPr bwMode="auto">
            <a:xfrm>
              <a:off x="4244" y="1200"/>
              <a:ext cx="192" cy="192"/>
            </a:xfrm>
            <a:prstGeom prst="rect">
              <a:avLst/>
            </a:prstGeom>
            <a:pattFill prst="smCheck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47" name="Rectangle 22" descr="Small checker board"/>
            <p:cNvSpPr>
              <a:spLocks noChangeArrowheads="1"/>
            </p:cNvSpPr>
            <p:nvPr/>
          </p:nvSpPr>
          <p:spPr bwMode="auto">
            <a:xfrm>
              <a:off x="4244" y="1392"/>
              <a:ext cx="192" cy="192"/>
            </a:xfrm>
            <a:prstGeom prst="rect">
              <a:avLst/>
            </a:prstGeom>
            <a:pattFill prst="smCheck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48" name="Rectangle 23" descr="Small checker board"/>
            <p:cNvSpPr>
              <a:spLocks noChangeArrowheads="1"/>
            </p:cNvSpPr>
            <p:nvPr/>
          </p:nvSpPr>
          <p:spPr bwMode="auto">
            <a:xfrm>
              <a:off x="4244" y="1584"/>
              <a:ext cx="192" cy="192"/>
            </a:xfrm>
            <a:prstGeom prst="rect">
              <a:avLst/>
            </a:prstGeom>
            <a:pattFill prst="smCheck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49" name="Rectangle 24" descr="Small checker board"/>
            <p:cNvSpPr>
              <a:spLocks noChangeArrowheads="1"/>
            </p:cNvSpPr>
            <p:nvPr/>
          </p:nvSpPr>
          <p:spPr bwMode="auto">
            <a:xfrm>
              <a:off x="4244" y="1776"/>
              <a:ext cx="192" cy="192"/>
            </a:xfrm>
            <a:prstGeom prst="rect">
              <a:avLst/>
            </a:prstGeom>
            <a:pattFill prst="smCheck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50" name="Rectangle 25" descr="60%"/>
            <p:cNvSpPr>
              <a:spLocks noChangeArrowheads="1"/>
            </p:cNvSpPr>
            <p:nvPr/>
          </p:nvSpPr>
          <p:spPr bwMode="auto">
            <a:xfrm>
              <a:off x="4436" y="1200"/>
              <a:ext cx="192" cy="192"/>
            </a:xfrm>
            <a:prstGeom prst="rect">
              <a:avLst/>
            </a:prstGeom>
            <a:pattFill prst="pct60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51" name="Rectangle 26" descr="60%"/>
            <p:cNvSpPr>
              <a:spLocks noChangeArrowheads="1"/>
            </p:cNvSpPr>
            <p:nvPr/>
          </p:nvSpPr>
          <p:spPr bwMode="auto">
            <a:xfrm>
              <a:off x="4436" y="1392"/>
              <a:ext cx="192" cy="192"/>
            </a:xfrm>
            <a:prstGeom prst="rect">
              <a:avLst/>
            </a:prstGeom>
            <a:pattFill prst="pct60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52" name="Rectangle 27" descr="60%"/>
            <p:cNvSpPr>
              <a:spLocks noChangeArrowheads="1"/>
            </p:cNvSpPr>
            <p:nvPr/>
          </p:nvSpPr>
          <p:spPr bwMode="auto">
            <a:xfrm>
              <a:off x="4436" y="1584"/>
              <a:ext cx="192" cy="192"/>
            </a:xfrm>
            <a:prstGeom prst="rect">
              <a:avLst/>
            </a:prstGeom>
            <a:pattFill prst="pct60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53" name="Rectangle 28" descr="60%"/>
            <p:cNvSpPr>
              <a:spLocks noChangeArrowheads="1"/>
            </p:cNvSpPr>
            <p:nvPr/>
          </p:nvSpPr>
          <p:spPr bwMode="auto">
            <a:xfrm>
              <a:off x="4436" y="1776"/>
              <a:ext cx="192" cy="192"/>
            </a:xfrm>
            <a:prstGeom prst="rect">
              <a:avLst/>
            </a:prstGeom>
            <a:pattFill prst="pct60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55304" name="Group 29"/>
          <p:cNvGrpSpPr>
            <a:grpSpLocks/>
          </p:cNvGrpSpPr>
          <p:nvPr/>
        </p:nvGrpSpPr>
        <p:grpSpPr bwMode="auto">
          <a:xfrm>
            <a:off x="5486400" y="4876800"/>
            <a:ext cx="1797050" cy="1219200"/>
            <a:chOff x="3476" y="2448"/>
            <a:chExt cx="1152" cy="768"/>
          </a:xfrm>
        </p:grpSpPr>
        <p:sp>
          <p:nvSpPr>
            <p:cNvPr id="55306" name="Rectangle 30" descr="Dark downward diagonal"/>
            <p:cNvSpPr>
              <a:spLocks noChangeArrowheads="1"/>
            </p:cNvSpPr>
            <p:nvPr/>
          </p:nvSpPr>
          <p:spPr bwMode="auto">
            <a:xfrm>
              <a:off x="3476" y="2448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07" name="Rectangle 31" descr="Dark downward diagonal"/>
            <p:cNvSpPr>
              <a:spLocks noChangeArrowheads="1"/>
            </p:cNvSpPr>
            <p:nvPr/>
          </p:nvSpPr>
          <p:spPr bwMode="auto">
            <a:xfrm>
              <a:off x="3476" y="2640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08" name="Rectangle 32" descr="Dark downward diagonal"/>
            <p:cNvSpPr>
              <a:spLocks noChangeArrowheads="1"/>
            </p:cNvSpPr>
            <p:nvPr/>
          </p:nvSpPr>
          <p:spPr bwMode="auto">
            <a:xfrm>
              <a:off x="3476" y="2832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09" name="Rectangle 33" descr="Dark downward diagonal"/>
            <p:cNvSpPr>
              <a:spLocks noChangeArrowheads="1"/>
            </p:cNvSpPr>
            <p:nvPr/>
          </p:nvSpPr>
          <p:spPr bwMode="auto">
            <a:xfrm>
              <a:off x="3476" y="3024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10" name="Rectangle 34" descr="Dark downward diagonal"/>
            <p:cNvSpPr>
              <a:spLocks noChangeArrowheads="1"/>
            </p:cNvSpPr>
            <p:nvPr/>
          </p:nvSpPr>
          <p:spPr bwMode="auto">
            <a:xfrm>
              <a:off x="3668" y="2448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11" name="Rectangle 35" descr="Dark downward diagonal"/>
            <p:cNvSpPr>
              <a:spLocks noChangeArrowheads="1"/>
            </p:cNvSpPr>
            <p:nvPr/>
          </p:nvSpPr>
          <p:spPr bwMode="auto">
            <a:xfrm>
              <a:off x="3668" y="2640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12" name="Rectangle 36" descr="Dark downward diagonal"/>
            <p:cNvSpPr>
              <a:spLocks noChangeArrowheads="1"/>
            </p:cNvSpPr>
            <p:nvPr/>
          </p:nvSpPr>
          <p:spPr bwMode="auto">
            <a:xfrm>
              <a:off x="3668" y="2832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13" name="Rectangle 37" descr="Dark downward diagonal"/>
            <p:cNvSpPr>
              <a:spLocks noChangeArrowheads="1"/>
            </p:cNvSpPr>
            <p:nvPr/>
          </p:nvSpPr>
          <p:spPr bwMode="auto">
            <a:xfrm>
              <a:off x="3668" y="3024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14" name="Rectangle 38" descr="Weave"/>
            <p:cNvSpPr>
              <a:spLocks noChangeArrowheads="1"/>
            </p:cNvSpPr>
            <p:nvPr/>
          </p:nvSpPr>
          <p:spPr bwMode="auto">
            <a:xfrm>
              <a:off x="3860" y="2448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15" name="Rectangle 39" descr="Weave"/>
            <p:cNvSpPr>
              <a:spLocks noChangeArrowheads="1"/>
            </p:cNvSpPr>
            <p:nvPr/>
          </p:nvSpPr>
          <p:spPr bwMode="auto">
            <a:xfrm>
              <a:off x="3860" y="2640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16" name="Rectangle 40" descr="Weave"/>
            <p:cNvSpPr>
              <a:spLocks noChangeArrowheads="1"/>
            </p:cNvSpPr>
            <p:nvPr/>
          </p:nvSpPr>
          <p:spPr bwMode="auto">
            <a:xfrm>
              <a:off x="3860" y="2832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17" name="Rectangle 41" descr="Weave"/>
            <p:cNvSpPr>
              <a:spLocks noChangeArrowheads="1"/>
            </p:cNvSpPr>
            <p:nvPr/>
          </p:nvSpPr>
          <p:spPr bwMode="auto">
            <a:xfrm>
              <a:off x="3860" y="3024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18" name="Rectangle 42" descr="Weave"/>
            <p:cNvSpPr>
              <a:spLocks noChangeArrowheads="1"/>
            </p:cNvSpPr>
            <p:nvPr/>
          </p:nvSpPr>
          <p:spPr bwMode="auto">
            <a:xfrm>
              <a:off x="4052" y="2448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19" name="Rectangle 43" descr="Weave"/>
            <p:cNvSpPr>
              <a:spLocks noChangeArrowheads="1"/>
            </p:cNvSpPr>
            <p:nvPr/>
          </p:nvSpPr>
          <p:spPr bwMode="auto">
            <a:xfrm>
              <a:off x="4052" y="2640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20" name="Rectangle 44" descr="Weave"/>
            <p:cNvSpPr>
              <a:spLocks noChangeArrowheads="1"/>
            </p:cNvSpPr>
            <p:nvPr/>
          </p:nvSpPr>
          <p:spPr bwMode="auto">
            <a:xfrm>
              <a:off x="4052" y="2832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21" name="Rectangle 45" descr="Weave"/>
            <p:cNvSpPr>
              <a:spLocks noChangeArrowheads="1"/>
            </p:cNvSpPr>
            <p:nvPr/>
          </p:nvSpPr>
          <p:spPr bwMode="auto">
            <a:xfrm>
              <a:off x="4052" y="3024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22" name="Rectangle 46" descr="Small checker board"/>
            <p:cNvSpPr>
              <a:spLocks noChangeArrowheads="1"/>
            </p:cNvSpPr>
            <p:nvPr/>
          </p:nvSpPr>
          <p:spPr bwMode="auto">
            <a:xfrm>
              <a:off x="4244" y="2448"/>
              <a:ext cx="192" cy="192"/>
            </a:xfrm>
            <a:prstGeom prst="rect">
              <a:avLst/>
            </a:prstGeom>
            <a:pattFill prst="smCheck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23" name="Rectangle 47" descr="Small checker board"/>
            <p:cNvSpPr>
              <a:spLocks noChangeArrowheads="1"/>
            </p:cNvSpPr>
            <p:nvPr/>
          </p:nvSpPr>
          <p:spPr bwMode="auto">
            <a:xfrm>
              <a:off x="4244" y="2640"/>
              <a:ext cx="192" cy="192"/>
            </a:xfrm>
            <a:prstGeom prst="rect">
              <a:avLst/>
            </a:prstGeom>
            <a:pattFill prst="smCheck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24" name="Rectangle 48" descr="Small checker board"/>
            <p:cNvSpPr>
              <a:spLocks noChangeArrowheads="1"/>
            </p:cNvSpPr>
            <p:nvPr/>
          </p:nvSpPr>
          <p:spPr bwMode="auto">
            <a:xfrm>
              <a:off x="4244" y="2832"/>
              <a:ext cx="192" cy="192"/>
            </a:xfrm>
            <a:prstGeom prst="rect">
              <a:avLst/>
            </a:prstGeom>
            <a:pattFill prst="smCheck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25" name="Rectangle 49" descr="Small checker board"/>
            <p:cNvSpPr>
              <a:spLocks noChangeArrowheads="1"/>
            </p:cNvSpPr>
            <p:nvPr/>
          </p:nvSpPr>
          <p:spPr bwMode="auto">
            <a:xfrm>
              <a:off x="4244" y="3024"/>
              <a:ext cx="192" cy="192"/>
            </a:xfrm>
            <a:prstGeom prst="rect">
              <a:avLst/>
            </a:prstGeom>
            <a:pattFill prst="smCheck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26" name="Rectangle 50" descr="60%"/>
            <p:cNvSpPr>
              <a:spLocks noChangeArrowheads="1"/>
            </p:cNvSpPr>
            <p:nvPr/>
          </p:nvSpPr>
          <p:spPr bwMode="auto">
            <a:xfrm>
              <a:off x="4436" y="2448"/>
              <a:ext cx="192" cy="192"/>
            </a:xfrm>
            <a:prstGeom prst="rect">
              <a:avLst/>
            </a:prstGeom>
            <a:pattFill prst="pct60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27" name="Rectangle 51" descr="60%"/>
            <p:cNvSpPr>
              <a:spLocks noChangeArrowheads="1"/>
            </p:cNvSpPr>
            <p:nvPr/>
          </p:nvSpPr>
          <p:spPr bwMode="auto">
            <a:xfrm>
              <a:off x="4436" y="2640"/>
              <a:ext cx="192" cy="192"/>
            </a:xfrm>
            <a:prstGeom prst="rect">
              <a:avLst/>
            </a:prstGeom>
            <a:pattFill prst="pct60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28" name="Rectangle 52" descr="60%"/>
            <p:cNvSpPr>
              <a:spLocks noChangeArrowheads="1"/>
            </p:cNvSpPr>
            <p:nvPr/>
          </p:nvSpPr>
          <p:spPr bwMode="auto">
            <a:xfrm>
              <a:off x="4436" y="2832"/>
              <a:ext cx="192" cy="192"/>
            </a:xfrm>
            <a:prstGeom prst="rect">
              <a:avLst/>
            </a:prstGeom>
            <a:pattFill prst="pct60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5329" name="Rectangle 53" descr="60%"/>
            <p:cNvSpPr>
              <a:spLocks noChangeArrowheads="1"/>
            </p:cNvSpPr>
            <p:nvPr/>
          </p:nvSpPr>
          <p:spPr bwMode="auto">
            <a:xfrm>
              <a:off x="4436" y="3024"/>
              <a:ext cx="192" cy="192"/>
            </a:xfrm>
            <a:prstGeom prst="rect">
              <a:avLst/>
            </a:prstGeom>
            <a:pattFill prst="pct60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sp>
        <p:nvSpPr>
          <p:cNvPr id="52284" name="Text Box 60"/>
          <p:cNvSpPr txBox="1">
            <a:spLocks noChangeArrowheads="1"/>
          </p:cNvSpPr>
          <p:nvPr/>
        </p:nvSpPr>
        <p:spPr bwMode="auto">
          <a:xfrm>
            <a:off x="4876800" y="2514600"/>
            <a:ext cx="29718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dirty="0">
                <a:solidFill>
                  <a:schemeClr val="tx1"/>
                </a:solidFill>
                <a:latin typeface="Arial"/>
                <a:cs typeface="Arial"/>
              </a:rPr>
              <a:t>230,000 rows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4242924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en-US" dirty="0" smtClean="0"/>
              <a:t>Writing to one dataset</a:t>
            </a:r>
          </a:p>
          <a:p>
            <a:pPr lvl="1">
              <a:buFont typeface="Lucida Grande"/>
              <a:buChar char="-"/>
              <a:defRPr/>
            </a:pPr>
            <a:r>
              <a:rPr lang="en-US" dirty="0" smtClean="0"/>
              <a:t>4 MPI processes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4 columns</a:t>
            </a:r>
          </a:p>
          <a:p>
            <a:pPr lvl="1">
              <a:buFont typeface="Lucida Grande"/>
              <a:buChar char="-"/>
              <a:defRPr/>
            </a:pPr>
            <a:r>
              <a:rPr lang="en-US" dirty="0"/>
              <a:t>D</a:t>
            </a:r>
            <a:r>
              <a:rPr lang="en-US" dirty="0" smtClean="0"/>
              <a:t>atatype is 8-byte floats (doubles)</a:t>
            </a:r>
          </a:p>
          <a:p>
            <a:pPr lvl="1">
              <a:buFont typeface="Lucida Grande"/>
              <a:buChar char="-"/>
              <a:defRPr/>
            </a:pPr>
            <a:r>
              <a:rPr lang="en-US" dirty="0" smtClean="0"/>
              <a:t>4 processes x 1000 rows x 8 bytes = 32,000 bytes</a:t>
            </a:r>
          </a:p>
          <a:p>
            <a:pPr>
              <a:defRPr/>
            </a:pPr>
            <a:r>
              <a:rPr lang="en-US" dirty="0" smtClean="0">
                <a:latin typeface="Consolas" panose="020B0609020204030204" pitchFamily="49" charset="0"/>
              </a:rPr>
              <a:t>% </a:t>
            </a:r>
            <a:r>
              <a:rPr lang="en-US" dirty="0" err="1" smtClean="0">
                <a:latin typeface="Consolas" panose="020B0609020204030204" pitchFamily="49" charset="0"/>
              </a:rPr>
              <a:t>mpirun</a:t>
            </a:r>
            <a:r>
              <a:rPr lang="en-US" dirty="0" smtClean="0">
                <a:latin typeface="Consolas" panose="020B0609020204030204" pitchFamily="49" charset="0"/>
              </a:rPr>
              <a:t> -</a:t>
            </a:r>
            <a:r>
              <a:rPr lang="en-US" dirty="0" err="1" smtClean="0">
                <a:latin typeface="Consolas" panose="020B0609020204030204" pitchFamily="49" charset="0"/>
              </a:rPr>
              <a:t>np</a:t>
            </a:r>
            <a:r>
              <a:rPr lang="en-US" dirty="0" smtClean="0">
                <a:latin typeface="Consolas" panose="020B0609020204030204" pitchFamily="49" charset="0"/>
              </a:rPr>
              <a:t> 4 ./</a:t>
            </a:r>
            <a:r>
              <a:rPr lang="en-US" dirty="0" err="1" smtClean="0">
                <a:latin typeface="Consolas" panose="020B0609020204030204" pitchFamily="49" charset="0"/>
              </a:rPr>
              <a:t>a.out</a:t>
            </a:r>
            <a:r>
              <a:rPr lang="en-US" dirty="0" smtClean="0">
                <a:latin typeface="Consolas" panose="020B0609020204030204" pitchFamily="49" charset="0"/>
              </a:rPr>
              <a:t> 1000</a:t>
            </a:r>
          </a:p>
          <a:p>
            <a:pPr lvl="1">
              <a:buFont typeface="Lucida Grande"/>
              <a:buChar char="-"/>
              <a:defRPr/>
            </a:pPr>
            <a:r>
              <a:rPr lang="en-US" dirty="0" smtClean="0"/>
              <a:t>Execution time: 1.783798 s.</a:t>
            </a:r>
          </a:p>
          <a:p>
            <a:pPr>
              <a:defRPr/>
            </a:pPr>
            <a:r>
              <a:rPr lang="en-US" dirty="0" smtClean="0">
                <a:latin typeface="Consolas" panose="020B0609020204030204" pitchFamily="49" charset="0"/>
              </a:rPr>
              <a:t>% </a:t>
            </a:r>
            <a:r>
              <a:rPr lang="en-US" dirty="0" err="1" smtClean="0">
                <a:latin typeface="Consolas" panose="020B0609020204030204" pitchFamily="49" charset="0"/>
              </a:rPr>
              <a:t>mpirun</a:t>
            </a:r>
            <a:r>
              <a:rPr lang="en-US" dirty="0" smtClean="0">
                <a:latin typeface="Consolas" panose="020B0609020204030204" pitchFamily="49" charset="0"/>
              </a:rPr>
              <a:t> -</a:t>
            </a:r>
            <a:r>
              <a:rPr lang="en-US" dirty="0" err="1" smtClean="0">
                <a:latin typeface="Consolas" panose="020B0609020204030204" pitchFamily="49" charset="0"/>
              </a:rPr>
              <a:t>np</a:t>
            </a:r>
            <a:r>
              <a:rPr lang="en-US" dirty="0" smtClean="0">
                <a:latin typeface="Consolas" panose="020B0609020204030204" pitchFamily="49" charset="0"/>
              </a:rPr>
              <a:t> 4 ./</a:t>
            </a:r>
            <a:r>
              <a:rPr lang="en-US" dirty="0" err="1" smtClean="0">
                <a:latin typeface="Consolas" panose="020B0609020204030204" pitchFamily="49" charset="0"/>
              </a:rPr>
              <a:t>a.out</a:t>
            </a:r>
            <a:r>
              <a:rPr lang="en-US" dirty="0" smtClean="0">
                <a:latin typeface="Consolas" panose="020B0609020204030204" pitchFamily="49" charset="0"/>
              </a:rPr>
              <a:t> 2000</a:t>
            </a:r>
          </a:p>
          <a:p>
            <a:pPr lvl="1">
              <a:buFont typeface="Lucida Grande"/>
              <a:buChar char="-"/>
              <a:defRPr/>
            </a:pPr>
            <a:r>
              <a:rPr lang="en-US" dirty="0" smtClean="0"/>
              <a:t>Execution time: 3.838858 s. (linear scaling            )</a:t>
            </a:r>
          </a:p>
          <a:p>
            <a:pPr>
              <a:defRPr/>
            </a:pPr>
            <a:r>
              <a:rPr lang="en-US" dirty="0" smtClean="0"/>
              <a:t>2 sec. extra for 1000 more rows = 32,000 bytes.</a:t>
            </a:r>
          </a:p>
          <a:p>
            <a:pPr marL="0" indent="0">
              <a:buNone/>
              <a:defRPr/>
            </a:pPr>
            <a:endParaRPr lang="en-US" sz="1900" dirty="0" smtClean="0"/>
          </a:p>
          <a:p>
            <a:pPr marL="0" indent="0">
              <a:buNone/>
              <a:defRPr/>
            </a:pPr>
            <a:r>
              <a:rPr lang="en-US" dirty="0" smtClean="0"/>
              <a:t>Whopping speed of 16KB/sec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i="1" dirty="0" smtClean="0"/>
              <a:t>Way too slow!!!</a:t>
            </a:r>
          </a:p>
        </p:txBody>
      </p:sp>
      <p:pic>
        <p:nvPicPr>
          <p:cNvPr id="3074" name="Picture 2" descr="C:\Users\gerd\AppData\Local\Microsoft\Windows\INetCache\IE\53KU4U49\15557-illustration-of-a-yellow-smiley-face-pv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0386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62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“Poor Man’s Debugging”</a:t>
            </a:r>
            <a:endParaRPr lang="en-US" dirty="0"/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5486400"/>
          </a:xfrm>
        </p:spPr>
        <p:txBody>
          <a:bodyPr/>
          <a:lstStyle/>
          <a:p>
            <a:r>
              <a:rPr lang="en-US" dirty="0" smtClean="0"/>
              <a:t>Build a version of PHDF5 with </a:t>
            </a:r>
          </a:p>
          <a:p>
            <a:pPr marL="0" indent="0">
              <a:buNone/>
            </a:pPr>
            <a:r>
              <a:rPr lang="en-US" sz="2600" dirty="0" smtClean="0">
                <a:latin typeface="Consolas" panose="020B0609020204030204" pitchFamily="49" charset="0"/>
              </a:rPr>
              <a:t>./configure </a:t>
            </a:r>
            <a:r>
              <a:rPr lang="en-US" sz="2600" dirty="0" smtClean="0">
                <a:solidFill>
                  <a:srgbClr val="FF0000"/>
                </a:solidFill>
                <a:latin typeface="Consolas" panose="020B0609020204030204" pitchFamily="49" charset="0"/>
              </a:rPr>
              <a:t>--enable-debug</a:t>
            </a:r>
            <a:r>
              <a:rPr lang="en-US" sz="2600" dirty="0" smtClean="0">
                <a:latin typeface="Consolas" panose="020B0609020204030204" pitchFamily="49" charset="0"/>
              </a:rPr>
              <a:t> --enable-parallel …</a:t>
            </a:r>
            <a:endParaRPr lang="en-US" dirty="0">
              <a:latin typeface="Consolas" panose="020B0609020204030204" pitchFamily="49" charset="0"/>
            </a:endParaRPr>
          </a:p>
          <a:p>
            <a:r>
              <a:rPr lang="en-US" dirty="0" smtClean="0"/>
              <a:t>This allows the tracing of MPIO I/O calls in the HDF5 library such as</a:t>
            </a:r>
            <a:r>
              <a:rPr lang="en-US" dirty="0"/>
              <a:t> </a:t>
            </a:r>
            <a:r>
              <a:rPr lang="en-US" dirty="0" err="1" smtClean="0">
                <a:latin typeface="Consolas" panose="020B0609020204030204" pitchFamily="49" charset="0"/>
              </a:rPr>
              <a:t>MPI_File_read_xx</a:t>
            </a:r>
            <a:r>
              <a:rPr lang="en-US" dirty="0" smtClean="0"/>
              <a:t> and </a:t>
            </a:r>
            <a:r>
              <a:rPr lang="en-US" dirty="0" err="1" smtClean="0">
                <a:latin typeface="Consolas" panose="020B0609020204030204" pitchFamily="49" charset="0"/>
              </a:rPr>
              <a:t>MPI_File_write_xx</a:t>
            </a:r>
            <a:endParaRPr lang="en-US" dirty="0" smtClean="0"/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Don’t forget to</a:t>
            </a: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</a:rPr>
              <a:t>% </a:t>
            </a:r>
            <a:r>
              <a:rPr lang="en-US" dirty="0" err="1" smtClean="0">
                <a:latin typeface="Consolas" panose="020B0609020204030204" pitchFamily="49" charset="0"/>
              </a:rPr>
              <a:t>setenv</a:t>
            </a:r>
            <a:r>
              <a:rPr lang="en-US" dirty="0" smtClean="0">
                <a:latin typeface="Consolas" panose="020B0609020204030204" pitchFamily="49" charset="0"/>
              </a:rPr>
              <a:t> H5FD_mpio_Debug “</a:t>
            </a:r>
            <a:r>
              <a:rPr lang="en-US" dirty="0" err="1" smtClean="0">
                <a:latin typeface="Consolas" panose="020B0609020204030204" pitchFamily="49" charset="0"/>
              </a:rPr>
              <a:t>rw</a:t>
            </a:r>
            <a:r>
              <a:rPr lang="en-US" dirty="0" smtClean="0">
                <a:latin typeface="Consolas" panose="020B0609020204030204" pitchFamily="49" charset="0"/>
              </a:rPr>
              <a:t>”</a:t>
            </a: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You’ll get something like this…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69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Independent and Contiguous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% </a:t>
            </a:r>
            <a:r>
              <a:rPr lang="en-US" dirty="0" err="1" smtClean="0">
                <a:latin typeface="Consolas" panose="020B0609020204030204" pitchFamily="49" charset="0"/>
              </a:rPr>
              <a:t>setenv</a:t>
            </a:r>
            <a:r>
              <a:rPr lang="en-US" dirty="0" smtClean="0">
                <a:latin typeface="Consolas" panose="020B0609020204030204" pitchFamily="49" charset="0"/>
              </a:rPr>
              <a:t> H5FD_mpio_Debug ’</a:t>
            </a:r>
            <a:r>
              <a:rPr lang="en-US" dirty="0" err="1" smtClean="0">
                <a:latin typeface="Consolas" panose="020B0609020204030204" pitchFamily="49" charset="0"/>
              </a:rPr>
              <a:t>rw</a:t>
            </a:r>
            <a:r>
              <a:rPr lang="en-US" dirty="0" smtClean="0">
                <a:latin typeface="Consolas" panose="020B0609020204030204" pitchFamily="49" charset="0"/>
              </a:rPr>
              <a:t>’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% </a:t>
            </a:r>
            <a:r>
              <a:rPr lang="en-US" dirty="0" err="1" smtClean="0">
                <a:latin typeface="Consolas" panose="020B0609020204030204" pitchFamily="49" charset="0"/>
              </a:rPr>
              <a:t>mpirun</a:t>
            </a:r>
            <a:r>
              <a:rPr lang="en-US" dirty="0" smtClean="0">
                <a:latin typeface="Consolas" panose="020B0609020204030204" pitchFamily="49" charset="0"/>
              </a:rPr>
              <a:t> -np 4 ./</a:t>
            </a:r>
            <a:r>
              <a:rPr lang="en-US" dirty="0" err="1" smtClean="0">
                <a:latin typeface="Consolas" panose="020B0609020204030204" pitchFamily="49" charset="0"/>
              </a:rPr>
              <a:t>a.out</a:t>
            </a:r>
            <a:r>
              <a:rPr lang="en-US" dirty="0" smtClean="0">
                <a:latin typeface="Consolas" panose="020B0609020204030204" pitchFamily="49" charset="0"/>
              </a:rPr>
              <a:t> 1000	# </a:t>
            </a:r>
            <a:r>
              <a:rPr lang="en-US" dirty="0" err="1" smtClean="0">
                <a:latin typeface="Consolas" panose="020B0609020204030204" pitchFamily="49" charset="0"/>
              </a:rPr>
              <a:t>Indep</a:t>
            </a:r>
            <a:r>
              <a:rPr lang="en-US" dirty="0" smtClean="0">
                <a:latin typeface="Consolas" panose="020B0609020204030204" pitchFamily="49" charset="0"/>
              </a:rPr>
              <a:t>.; contiguous.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=0  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=96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=0  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=96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=0  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=96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=0  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=96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=2056  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8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=2048  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8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=2072  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8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=2064  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8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=2088  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8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=2080  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8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…</a:t>
            </a:r>
          </a:p>
          <a:p>
            <a:pPr marL="0" indent="0">
              <a:buNone/>
              <a:defRPr/>
            </a:pPr>
            <a:endParaRPr lang="en-US" dirty="0" smtClean="0">
              <a:latin typeface="Consolas" panose="020B0609020204030204" pitchFamily="49" charset="0"/>
            </a:endParaRPr>
          </a:p>
          <a:p>
            <a:pPr marL="0" indent="0">
              <a:buNone/>
              <a:defRPr/>
            </a:pPr>
            <a:r>
              <a:rPr lang="en-US" dirty="0" smtClean="0"/>
              <a:t>A total of 4000 of these little 8 bytes writes == </a:t>
            </a:r>
            <a:r>
              <a:rPr lang="en-US" dirty="0" smtClean="0">
                <a:solidFill>
                  <a:srgbClr val="FF0000"/>
                </a:solidFill>
              </a:rPr>
              <a:t>32,000</a:t>
            </a:r>
            <a:r>
              <a:rPr lang="en-US" dirty="0" smtClean="0"/>
              <a:t> bytes.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12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and </a:t>
            </a:r>
            <a:r>
              <a:rPr lang="en-US" dirty="0" err="1" smtClean="0"/>
              <a:t>GoaLs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005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dirty="0" smtClean="0"/>
              <a:t>Plenty of Independent and Small Calls</a:t>
            </a:r>
          </a:p>
        </p:txBody>
      </p:sp>
      <p:sp>
        <p:nvSpPr>
          <p:cNvPr id="553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71600"/>
            <a:ext cx="3884613" cy="4419600"/>
          </a:xfrm>
        </p:spPr>
        <p:txBody>
          <a:bodyPr>
            <a:noAutofit/>
          </a:bodyPr>
          <a:lstStyle/>
          <a:p>
            <a:pPr marL="0" indent="0" eaLnBrk="1" hangingPunct="1">
              <a:buNone/>
              <a:defRPr/>
            </a:pPr>
            <a:r>
              <a:rPr lang="en-US" sz="2400" b="1" dirty="0" smtClean="0"/>
              <a:t>Diagnosis:</a:t>
            </a:r>
          </a:p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Each process writes one element of one row, skips to next row, writes one element, and so on.</a:t>
            </a:r>
          </a:p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Each process issues 230,000 writes of 8 bytes each.</a:t>
            </a:r>
          </a:p>
        </p:txBody>
      </p:sp>
      <p:grpSp>
        <p:nvGrpSpPr>
          <p:cNvPr id="59399" name="Group 4"/>
          <p:cNvGrpSpPr>
            <a:grpSpLocks/>
          </p:cNvGrpSpPr>
          <p:nvPr/>
        </p:nvGrpSpPr>
        <p:grpSpPr bwMode="auto">
          <a:xfrm>
            <a:off x="5791200" y="1143000"/>
            <a:ext cx="1198033" cy="1219200"/>
            <a:chOff x="3476" y="1200"/>
            <a:chExt cx="768" cy="768"/>
          </a:xfrm>
        </p:grpSpPr>
        <p:sp>
          <p:nvSpPr>
            <p:cNvPr id="59426" name="Rectangle 5" descr="Dark downward diagonal"/>
            <p:cNvSpPr>
              <a:spLocks noChangeArrowheads="1"/>
            </p:cNvSpPr>
            <p:nvPr/>
          </p:nvSpPr>
          <p:spPr bwMode="auto">
            <a:xfrm>
              <a:off x="3476" y="1200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27" name="Rectangle 6" descr="Dark downward diagonal"/>
            <p:cNvSpPr>
              <a:spLocks noChangeArrowheads="1"/>
            </p:cNvSpPr>
            <p:nvPr/>
          </p:nvSpPr>
          <p:spPr bwMode="auto">
            <a:xfrm>
              <a:off x="3476" y="1392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28" name="Rectangle 7" descr="Dark downward diagonal"/>
            <p:cNvSpPr>
              <a:spLocks noChangeArrowheads="1"/>
            </p:cNvSpPr>
            <p:nvPr/>
          </p:nvSpPr>
          <p:spPr bwMode="auto">
            <a:xfrm>
              <a:off x="3476" y="1584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29" name="Rectangle 8" descr="Dark downward diagonal"/>
            <p:cNvSpPr>
              <a:spLocks noChangeArrowheads="1"/>
            </p:cNvSpPr>
            <p:nvPr/>
          </p:nvSpPr>
          <p:spPr bwMode="auto">
            <a:xfrm>
              <a:off x="3476" y="1776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30" name="Rectangle 9" descr="Dark downward diagonal"/>
            <p:cNvSpPr>
              <a:spLocks noChangeArrowheads="1"/>
            </p:cNvSpPr>
            <p:nvPr/>
          </p:nvSpPr>
          <p:spPr bwMode="auto">
            <a:xfrm>
              <a:off x="3668" y="1200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31" name="Rectangle 10" descr="Dark downward diagonal"/>
            <p:cNvSpPr>
              <a:spLocks noChangeArrowheads="1"/>
            </p:cNvSpPr>
            <p:nvPr/>
          </p:nvSpPr>
          <p:spPr bwMode="auto">
            <a:xfrm>
              <a:off x="3668" y="1392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32" name="Rectangle 11" descr="Dark downward diagonal"/>
            <p:cNvSpPr>
              <a:spLocks noChangeArrowheads="1"/>
            </p:cNvSpPr>
            <p:nvPr/>
          </p:nvSpPr>
          <p:spPr bwMode="auto">
            <a:xfrm>
              <a:off x="3668" y="1584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33" name="Rectangle 12" descr="Dark downward diagonal"/>
            <p:cNvSpPr>
              <a:spLocks noChangeArrowheads="1"/>
            </p:cNvSpPr>
            <p:nvPr/>
          </p:nvSpPr>
          <p:spPr bwMode="auto">
            <a:xfrm>
              <a:off x="3668" y="1776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34" name="Rectangle 13" descr="Weave"/>
            <p:cNvSpPr>
              <a:spLocks noChangeArrowheads="1"/>
            </p:cNvSpPr>
            <p:nvPr/>
          </p:nvSpPr>
          <p:spPr bwMode="auto">
            <a:xfrm>
              <a:off x="3860" y="1200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35" name="Rectangle 14" descr="Weave"/>
            <p:cNvSpPr>
              <a:spLocks noChangeArrowheads="1"/>
            </p:cNvSpPr>
            <p:nvPr/>
          </p:nvSpPr>
          <p:spPr bwMode="auto">
            <a:xfrm>
              <a:off x="3860" y="1392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36" name="Rectangle 15" descr="Weave"/>
            <p:cNvSpPr>
              <a:spLocks noChangeArrowheads="1"/>
            </p:cNvSpPr>
            <p:nvPr/>
          </p:nvSpPr>
          <p:spPr bwMode="auto">
            <a:xfrm>
              <a:off x="3860" y="1584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37" name="Rectangle 16" descr="Weave"/>
            <p:cNvSpPr>
              <a:spLocks noChangeArrowheads="1"/>
            </p:cNvSpPr>
            <p:nvPr/>
          </p:nvSpPr>
          <p:spPr bwMode="auto">
            <a:xfrm>
              <a:off x="3860" y="1776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38" name="Rectangle 17" descr="Weave"/>
            <p:cNvSpPr>
              <a:spLocks noChangeArrowheads="1"/>
            </p:cNvSpPr>
            <p:nvPr/>
          </p:nvSpPr>
          <p:spPr bwMode="auto">
            <a:xfrm>
              <a:off x="4052" y="1200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39" name="Rectangle 18" descr="Weave"/>
            <p:cNvSpPr>
              <a:spLocks noChangeArrowheads="1"/>
            </p:cNvSpPr>
            <p:nvPr/>
          </p:nvSpPr>
          <p:spPr bwMode="auto">
            <a:xfrm>
              <a:off x="4052" y="1392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40" name="Rectangle 19" descr="Weave"/>
            <p:cNvSpPr>
              <a:spLocks noChangeArrowheads="1"/>
            </p:cNvSpPr>
            <p:nvPr/>
          </p:nvSpPr>
          <p:spPr bwMode="auto">
            <a:xfrm>
              <a:off x="4052" y="1584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41" name="Rectangle 20" descr="Weave"/>
            <p:cNvSpPr>
              <a:spLocks noChangeArrowheads="1"/>
            </p:cNvSpPr>
            <p:nvPr/>
          </p:nvSpPr>
          <p:spPr bwMode="auto">
            <a:xfrm>
              <a:off x="4052" y="1776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59400" name="Group 29"/>
          <p:cNvGrpSpPr>
            <a:grpSpLocks/>
          </p:cNvGrpSpPr>
          <p:nvPr/>
        </p:nvGrpSpPr>
        <p:grpSpPr bwMode="auto">
          <a:xfrm>
            <a:off x="5812367" y="4876800"/>
            <a:ext cx="1198033" cy="1219200"/>
            <a:chOff x="3476" y="2448"/>
            <a:chExt cx="768" cy="768"/>
          </a:xfrm>
        </p:grpSpPr>
        <p:sp>
          <p:nvSpPr>
            <p:cNvPr id="59402" name="Rectangle 30" descr="Dark downward diagonal"/>
            <p:cNvSpPr>
              <a:spLocks noChangeArrowheads="1"/>
            </p:cNvSpPr>
            <p:nvPr/>
          </p:nvSpPr>
          <p:spPr bwMode="auto">
            <a:xfrm>
              <a:off x="3476" y="2448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03" name="Rectangle 31" descr="Dark downward diagonal"/>
            <p:cNvSpPr>
              <a:spLocks noChangeArrowheads="1"/>
            </p:cNvSpPr>
            <p:nvPr/>
          </p:nvSpPr>
          <p:spPr bwMode="auto">
            <a:xfrm>
              <a:off x="3476" y="2640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04" name="Rectangle 32" descr="Dark downward diagonal"/>
            <p:cNvSpPr>
              <a:spLocks noChangeArrowheads="1"/>
            </p:cNvSpPr>
            <p:nvPr/>
          </p:nvSpPr>
          <p:spPr bwMode="auto">
            <a:xfrm>
              <a:off x="3476" y="2832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05" name="Rectangle 33" descr="Dark downward diagonal"/>
            <p:cNvSpPr>
              <a:spLocks noChangeArrowheads="1"/>
            </p:cNvSpPr>
            <p:nvPr/>
          </p:nvSpPr>
          <p:spPr bwMode="auto">
            <a:xfrm>
              <a:off x="3476" y="3024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06" name="Rectangle 34" descr="Dark downward diagonal"/>
            <p:cNvSpPr>
              <a:spLocks noChangeArrowheads="1"/>
            </p:cNvSpPr>
            <p:nvPr/>
          </p:nvSpPr>
          <p:spPr bwMode="auto">
            <a:xfrm>
              <a:off x="3668" y="2448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07" name="Rectangle 35" descr="Dark downward diagonal"/>
            <p:cNvSpPr>
              <a:spLocks noChangeArrowheads="1"/>
            </p:cNvSpPr>
            <p:nvPr/>
          </p:nvSpPr>
          <p:spPr bwMode="auto">
            <a:xfrm>
              <a:off x="3668" y="2640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08" name="Rectangle 36" descr="Dark downward diagonal"/>
            <p:cNvSpPr>
              <a:spLocks noChangeArrowheads="1"/>
            </p:cNvSpPr>
            <p:nvPr/>
          </p:nvSpPr>
          <p:spPr bwMode="auto">
            <a:xfrm>
              <a:off x="3668" y="2832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09" name="Rectangle 37" descr="Dark downward diagonal"/>
            <p:cNvSpPr>
              <a:spLocks noChangeArrowheads="1"/>
            </p:cNvSpPr>
            <p:nvPr/>
          </p:nvSpPr>
          <p:spPr bwMode="auto">
            <a:xfrm>
              <a:off x="3668" y="3024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10" name="Rectangle 38" descr="Weave"/>
            <p:cNvSpPr>
              <a:spLocks noChangeArrowheads="1"/>
            </p:cNvSpPr>
            <p:nvPr/>
          </p:nvSpPr>
          <p:spPr bwMode="auto">
            <a:xfrm>
              <a:off x="3860" y="2448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11" name="Rectangle 39" descr="Weave"/>
            <p:cNvSpPr>
              <a:spLocks noChangeArrowheads="1"/>
            </p:cNvSpPr>
            <p:nvPr/>
          </p:nvSpPr>
          <p:spPr bwMode="auto">
            <a:xfrm>
              <a:off x="3860" y="2640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12" name="Rectangle 40" descr="Weave"/>
            <p:cNvSpPr>
              <a:spLocks noChangeArrowheads="1"/>
            </p:cNvSpPr>
            <p:nvPr/>
          </p:nvSpPr>
          <p:spPr bwMode="auto">
            <a:xfrm>
              <a:off x="3860" y="2832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13" name="Rectangle 41" descr="Weave"/>
            <p:cNvSpPr>
              <a:spLocks noChangeArrowheads="1"/>
            </p:cNvSpPr>
            <p:nvPr/>
          </p:nvSpPr>
          <p:spPr bwMode="auto">
            <a:xfrm>
              <a:off x="3860" y="3024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14" name="Rectangle 42" descr="Weave"/>
            <p:cNvSpPr>
              <a:spLocks noChangeArrowheads="1"/>
            </p:cNvSpPr>
            <p:nvPr/>
          </p:nvSpPr>
          <p:spPr bwMode="auto">
            <a:xfrm>
              <a:off x="4052" y="2448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15" name="Rectangle 43" descr="Weave"/>
            <p:cNvSpPr>
              <a:spLocks noChangeArrowheads="1"/>
            </p:cNvSpPr>
            <p:nvPr/>
          </p:nvSpPr>
          <p:spPr bwMode="auto">
            <a:xfrm>
              <a:off x="4052" y="2640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16" name="Rectangle 44" descr="Weave"/>
            <p:cNvSpPr>
              <a:spLocks noChangeArrowheads="1"/>
            </p:cNvSpPr>
            <p:nvPr/>
          </p:nvSpPr>
          <p:spPr bwMode="auto">
            <a:xfrm>
              <a:off x="4052" y="2832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417" name="Rectangle 45" descr="Weave"/>
            <p:cNvSpPr>
              <a:spLocks noChangeArrowheads="1"/>
            </p:cNvSpPr>
            <p:nvPr/>
          </p:nvSpPr>
          <p:spPr bwMode="auto">
            <a:xfrm>
              <a:off x="4052" y="3024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sp>
        <p:nvSpPr>
          <p:cNvPr id="52284" name="Text Box 60"/>
          <p:cNvSpPr txBox="1">
            <a:spLocks noChangeArrowheads="1"/>
          </p:cNvSpPr>
          <p:nvPr/>
        </p:nvSpPr>
        <p:spPr bwMode="auto">
          <a:xfrm>
            <a:off x="5029200" y="2514600"/>
            <a:ext cx="27432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Arial"/>
                <a:cs typeface="Arial"/>
              </a:rPr>
              <a:t>230,000 rows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82202797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Chunked by Column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% </a:t>
            </a:r>
            <a:r>
              <a:rPr lang="en-US" dirty="0" err="1" smtClean="0">
                <a:latin typeface="Consolas" panose="020B0609020204030204" pitchFamily="49" charset="0"/>
              </a:rPr>
              <a:t>setenv</a:t>
            </a:r>
            <a:r>
              <a:rPr lang="en-US" dirty="0" smtClean="0">
                <a:latin typeface="Consolas" panose="020B0609020204030204" pitchFamily="49" charset="0"/>
              </a:rPr>
              <a:t> H5FD_mpio_Debug ’</a:t>
            </a:r>
            <a:r>
              <a:rPr lang="en-US" dirty="0" err="1" smtClean="0">
                <a:latin typeface="Consolas" panose="020B0609020204030204" pitchFamily="49" charset="0"/>
              </a:rPr>
              <a:t>rw</a:t>
            </a:r>
            <a:r>
              <a:rPr lang="en-US" dirty="0" smtClean="0">
                <a:latin typeface="Consolas" panose="020B0609020204030204" pitchFamily="49" charset="0"/>
              </a:rPr>
              <a:t>’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% </a:t>
            </a:r>
            <a:r>
              <a:rPr lang="en-US" dirty="0" err="1" smtClean="0">
                <a:latin typeface="Consolas" panose="020B0609020204030204" pitchFamily="49" charset="0"/>
              </a:rPr>
              <a:t>mpirun</a:t>
            </a:r>
            <a:r>
              <a:rPr lang="en-US" dirty="0" smtClean="0">
                <a:latin typeface="Consolas" panose="020B0609020204030204" pitchFamily="49" charset="0"/>
              </a:rPr>
              <a:t> -</a:t>
            </a:r>
            <a:r>
              <a:rPr lang="en-US" dirty="0" err="1" smtClean="0">
                <a:latin typeface="Consolas" panose="020B0609020204030204" pitchFamily="49" charset="0"/>
              </a:rPr>
              <a:t>np</a:t>
            </a:r>
            <a:r>
              <a:rPr lang="en-US" dirty="0" smtClean="0">
                <a:latin typeface="Consolas" panose="020B0609020204030204" pitchFamily="49" charset="0"/>
              </a:rPr>
              <a:t> 4 ./</a:t>
            </a:r>
            <a:r>
              <a:rPr lang="en-US" dirty="0" err="1" smtClean="0">
                <a:latin typeface="Consolas" panose="020B0609020204030204" pitchFamily="49" charset="0"/>
              </a:rPr>
              <a:t>a.out</a:t>
            </a:r>
            <a:r>
              <a:rPr lang="en-US" dirty="0" smtClean="0">
                <a:latin typeface="Consolas" panose="020B0609020204030204" pitchFamily="49" charset="0"/>
              </a:rPr>
              <a:t> 1000	# </a:t>
            </a:r>
            <a:r>
              <a:rPr lang="en-US" dirty="0" err="1" smtClean="0">
                <a:latin typeface="Consolas" panose="020B0609020204030204" pitchFamily="49" charset="0"/>
              </a:rPr>
              <a:t>Indep</a:t>
            </a:r>
            <a:r>
              <a:rPr lang="en-US" dirty="0" smtClean="0">
                <a:latin typeface="Consolas" panose="020B0609020204030204" pitchFamily="49" charset="0"/>
              </a:rPr>
              <a:t>., Chunked by column.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=0	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=96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=0	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=96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=0	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=96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=0	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=96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=3688   	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8000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=11688  	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8000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=27688  	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8000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=19688  	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8000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=96  	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=40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=136	      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=544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=680 	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=120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in H5FD_mpio_write  </a:t>
            </a:r>
            <a:r>
              <a:rPr lang="en-US" dirty="0" err="1" smtClean="0">
                <a:latin typeface="Consolas" panose="020B0609020204030204" pitchFamily="49" charset="0"/>
              </a:rPr>
              <a:t>mpi_off</a:t>
            </a:r>
            <a:r>
              <a:rPr lang="en-US" dirty="0" smtClean="0">
                <a:latin typeface="Consolas" panose="020B0609020204030204" pitchFamily="49" charset="0"/>
              </a:rPr>
              <a:t>=800 	</a:t>
            </a:r>
            <a:r>
              <a:rPr lang="en-US" dirty="0" err="1" smtClean="0">
                <a:latin typeface="Consolas" panose="020B0609020204030204" pitchFamily="49" charset="0"/>
              </a:rPr>
              <a:t>size_i</a:t>
            </a:r>
            <a:r>
              <a:rPr lang="en-US" dirty="0" smtClean="0">
                <a:latin typeface="Consolas" panose="020B0609020204030204" pitchFamily="49" charset="0"/>
              </a:rPr>
              <a:t>=272</a:t>
            </a:r>
          </a:p>
          <a:p>
            <a:pPr marL="0" indent="0">
              <a:buNone/>
              <a:defRPr/>
            </a:pPr>
            <a:r>
              <a:rPr lang="en-US" dirty="0" smtClean="0">
                <a:latin typeface="Consolas" panose="020B0609020204030204" pitchFamily="49" charset="0"/>
              </a:rPr>
              <a:t>…</a:t>
            </a:r>
          </a:p>
          <a:p>
            <a:pPr marL="0" indent="0">
              <a:buNone/>
              <a:defRPr/>
            </a:pPr>
            <a:r>
              <a:rPr lang="en-US" dirty="0" smtClean="0"/>
              <a:t>Execution time: 0.011599 s.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7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52400"/>
            <a:ext cx="7010400" cy="533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dirty="0" smtClean="0"/>
              <a:t>Use Collective </a:t>
            </a:r>
            <a:r>
              <a:rPr lang="en-US" dirty="0" smtClean="0"/>
              <a:t>M</a:t>
            </a:r>
            <a:r>
              <a:rPr lang="en-US" sz="3200" dirty="0" smtClean="0"/>
              <a:t>ode or Chunked </a:t>
            </a:r>
            <a:r>
              <a:rPr lang="en-US" dirty="0" smtClean="0"/>
              <a:t>S</a:t>
            </a:r>
            <a:r>
              <a:rPr lang="en-US" sz="3200" dirty="0" smtClean="0"/>
              <a:t>torage</a:t>
            </a:r>
          </a:p>
        </p:txBody>
      </p:sp>
      <p:sp>
        <p:nvSpPr>
          <p:cNvPr id="553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114800" cy="4191000"/>
          </a:xfrm>
        </p:spPr>
        <p:txBody>
          <a:bodyPr>
            <a:noAutofit/>
          </a:bodyPr>
          <a:lstStyle/>
          <a:p>
            <a:pPr marL="0" indent="0" eaLnBrk="1" hangingPunct="1">
              <a:buNone/>
              <a:defRPr/>
            </a:pPr>
            <a:r>
              <a:rPr lang="en-US" sz="2400" b="1" dirty="0" smtClean="0"/>
              <a:t>Remedy:</a:t>
            </a:r>
          </a:p>
          <a:p>
            <a:pPr marL="0" indent="0" eaLnBrk="1" hangingPunct="1">
              <a:buNone/>
              <a:defRPr/>
            </a:pPr>
            <a:endParaRPr lang="en-US" sz="2400" b="1" dirty="0" smtClean="0"/>
          </a:p>
          <a:p>
            <a:pPr eaLnBrk="1" hangingPunct="1">
              <a:defRPr/>
            </a:pPr>
            <a:r>
              <a:rPr lang="en-US" sz="2400" dirty="0" smtClean="0"/>
              <a:t>Collective I/O will combine many small independent calls into few but bigger calls</a:t>
            </a:r>
          </a:p>
          <a:p>
            <a:pPr marL="0" indent="0" eaLnBrk="1" hangingPunct="1">
              <a:buNone/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Chunks of columns speeds up too</a:t>
            </a:r>
          </a:p>
        </p:txBody>
      </p:sp>
      <p:sp>
        <p:nvSpPr>
          <p:cNvPr id="52284" name="Text Box 60"/>
          <p:cNvSpPr txBox="1">
            <a:spLocks noChangeArrowheads="1"/>
          </p:cNvSpPr>
          <p:nvPr/>
        </p:nvSpPr>
        <p:spPr bwMode="auto">
          <a:xfrm>
            <a:off x="5334000" y="2514600"/>
            <a:ext cx="2133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230,000 rows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:</a:t>
            </a:r>
          </a:p>
        </p:txBody>
      </p:sp>
      <p:grpSp>
        <p:nvGrpSpPr>
          <p:cNvPr id="58" name="Group 4"/>
          <p:cNvGrpSpPr>
            <a:grpSpLocks/>
          </p:cNvGrpSpPr>
          <p:nvPr/>
        </p:nvGrpSpPr>
        <p:grpSpPr bwMode="auto">
          <a:xfrm>
            <a:off x="5812367" y="1143000"/>
            <a:ext cx="1198033" cy="1219200"/>
            <a:chOff x="3476" y="1200"/>
            <a:chExt cx="768" cy="768"/>
          </a:xfrm>
        </p:grpSpPr>
        <p:sp>
          <p:nvSpPr>
            <p:cNvPr id="59" name="Rectangle 5" descr="Dark downward diagonal"/>
            <p:cNvSpPr>
              <a:spLocks noChangeArrowheads="1"/>
            </p:cNvSpPr>
            <p:nvPr/>
          </p:nvSpPr>
          <p:spPr bwMode="auto">
            <a:xfrm>
              <a:off x="3476" y="1200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0" name="Rectangle 6" descr="Dark downward diagonal"/>
            <p:cNvSpPr>
              <a:spLocks noChangeArrowheads="1"/>
            </p:cNvSpPr>
            <p:nvPr/>
          </p:nvSpPr>
          <p:spPr bwMode="auto">
            <a:xfrm>
              <a:off x="3476" y="1392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1" name="Rectangle 7" descr="Dark downward diagonal"/>
            <p:cNvSpPr>
              <a:spLocks noChangeArrowheads="1"/>
            </p:cNvSpPr>
            <p:nvPr/>
          </p:nvSpPr>
          <p:spPr bwMode="auto">
            <a:xfrm>
              <a:off x="3476" y="1584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2" name="Rectangle 8" descr="Dark downward diagonal"/>
            <p:cNvSpPr>
              <a:spLocks noChangeArrowheads="1"/>
            </p:cNvSpPr>
            <p:nvPr/>
          </p:nvSpPr>
          <p:spPr bwMode="auto">
            <a:xfrm>
              <a:off x="3476" y="1776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3" name="Rectangle 9" descr="Dark downward diagonal"/>
            <p:cNvSpPr>
              <a:spLocks noChangeArrowheads="1"/>
            </p:cNvSpPr>
            <p:nvPr/>
          </p:nvSpPr>
          <p:spPr bwMode="auto">
            <a:xfrm>
              <a:off x="3668" y="1200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4" name="Rectangle 10" descr="Dark downward diagonal"/>
            <p:cNvSpPr>
              <a:spLocks noChangeArrowheads="1"/>
            </p:cNvSpPr>
            <p:nvPr/>
          </p:nvSpPr>
          <p:spPr bwMode="auto">
            <a:xfrm>
              <a:off x="3668" y="1392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5" name="Rectangle 11" descr="Dark downward diagonal"/>
            <p:cNvSpPr>
              <a:spLocks noChangeArrowheads="1"/>
            </p:cNvSpPr>
            <p:nvPr/>
          </p:nvSpPr>
          <p:spPr bwMode="auto">
            <a:xfrm>
              <a:off x="3668" y="1584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6" name="Rectangle 12" descr="Dark downward diagonal"/>
            <p:cNvSpPr>
              <a:spLocks noChangeArrowheads="1"/>
            </p:cNvSpPr>
            <p:nvPr/>
          </p:nvSpPr>
          <p:spPr bwMode="auto">
            <a:xfrm>
              <a:off x="3668" y="1776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7" name="Rectangle 13" descr="Weave"/>
            <p:cNvSpPr>
              <a:spLocks noChangeArrowheads="1"/>
            </p:cNvSpPr>
            <p:nvPr/>
          </p:nvSpPr>
          <p:spPr bwMode="auto">
            <a:xfrm>
              <a:off x="3860" y="1200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8" name="Rectangle 14" descr="Weave"/>
            <p:cNvSpPr>
              <a:spLocks noChangeArrowheads="1"/>
            </p:cNvSpPr>
            <p:nvPr/>
          </p:nvSpPr>
          <p:spPr bwMode="auto">
            <a:xfrm>
              <a:off x="3860" y="1392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9" name="Rectangle 15" descr="Weave"/>
            <p:cNvSpPr>
              <a:spLocks noChangeArrowheads="1"/>
            </p:cNvSpPr>
            <p:nvPr/>
          </p:nvSpPr>
          <p:spPr bwMode="auto">
            <a:xfrm>
              <a:off x="3860" y="1584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70" name="Rectangle 16" descr="Weave"/>
            <p:cNvSpPr>
              <a:spLocks noChangeArrowheads="1"/>
            </p:cNvSpPr>
            <p:nvPr/>
          </p:nvSpPr>
          <p:spPr bwMode="auto">
            <a:xfrm>
              <a:off x="3860" y="1776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71" name="Rectangle 17" descr="Weave"/>
            <p:cNvSpPr>
              <a:spLocks noChangeArrowheads="1"/>
            </p:cNvSpPr>
            <p:nvPr/>
          </p:nvSpPr>
          <p:spPr bwMode="auto">
            <a:xfrm>
              <a:off x="4052" y="1200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72" name="Rectangle 18" descr="Weave"/>
            <p:cNvSpPr>
              <a:spLocks noChangeArrowheads="1"/>
            </p:cNvSpPr>
            <p:nvPr/>
          </p:nvSpPr>
          <p:spPr bwMode="auto">
            <a:xfrm>
              <a:off x="4052" y="1392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73" name="Rectangle 19" descr="Weave"/>
            <p:cNvSpPr>
              <a:spLocks noChangeArrowheads="1"/>
            </p:cNvSpPr>
            <p:nvPr/>
          </p:nvSpPr>
          <p:spPr bwMode="auto">
            <a:xfrm>
              <a:off x="4052" y="1584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74" name="Rectangle 20" descr="Weave"/>
            <p:cNvSpPr>
              <a:spLocks noChangeArrowheads="1"/>
            </p:cNvSpPr>
            <p:nvPr/>
          </p:nvSpPr>
          <p:spPr bwMode="auto">
            <a:xfrm>
              <a:off x="4052" y="1776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75" name="Group 4"/>
          <p:cNvGrpSpPr>
            <a:grpSpLocks/>
          </p:cNvGrpSpPr>
          <p:nvPr/>
        </p:nvGrpSpPr>
        <p:grpSpPr bwMode="auto">
          <a:xfrm>
            <a:off x="5791200" y="4953000"/>
            <a:ext cx="1198033" cy="1219200"/>
            <a:chOff x="3476" y="1200"/>
            <a:chExt cx="768" cy="768"/>
          </a:xfrm>
        </p:grpSpPr>
        <p:sp>
          <p:nvSpPr>
            <p:cNvPr id="76" name="Rectangle 5" descr="Dark downward diagonal"/>
            <p:cNvSpPr>
              <a:spLocks noChangeArrowheads="1"/>
            </p:cNvSpPr>
            <p:nvPr/>
          </p:nvSpPr>
          <p:spPr bwMode="auto">
            <a:xfrm>
              <a:off x="3476" y="1200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77" name="Rectangle 6" descr="Dark downward diagonal"/>
            <p:cNvSpPr>
              <a:spLocks noChangeArrowheads="1"/>
            </p:cNvSpPr>
            <p:nvPr/>
          </p:nvSpPr>
          <p:spPr bwMode="auto">
            <a:xfrm>
              <a:off x="3476" y="1392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78" name="Rectangle 7" descr="Dark downward diagonal"/>
            <p:cNvSpPr>
              <a:spLocks noChangeArrowheads="1"/>
            </p:cNvSpPr>
            <p:nvPr/>
          </p:nvSpPr>
          <p:spPr bwMode="auto">
            <a:xfrm>
              <a:off x="3476" y="1584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79" name="Rectangle 8" descr="Dark downward diagonal"/>
            <p:cNvSpPr>
              <a:spLocks noChangeArrowheads="1"/>
            </p:cNvSpPr>
            <p:nvPr/>
          </p:nvSpPr>
          <p:spPr bwMode="auto">
            <a:xfrm>
              <a:off x="3476" y="1776"/>
              <a:ext cx="192" cy="192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80" name="Rectangle 9" descr="Dark downward diagonal"/>
            <p:cNvSpPr>
              <a:spLocks noChangeArrowheads="1"/>
            </p:cNvSpPr>
            <p:nvPr/>
          </p:nvSpPr>
          <p:spPr bwMode="auto">
            <a:xfrm>
              <a:off x="3668" y="1200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81" name="Rectangle 10" descr="Dark downward diagonal"/>
            <p:cNvSpPr>
              <a:spLocks noChangeArrowheads="1"/>
            </p:cNvSpPr>
            <p:nvPr/>
          </p:nvSpPr>
          <p:spPr bwMode="auto">
            <a:xfrm>
              <a:off x="3668" y="1392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82" name="Rectangle 11" descr="Dark downward diagonal"/>
            <p:cNvSpPr>
              <a:spLocks noChangeArrowheads="1"/>
            </p:cNvSpPr>
            <p:nvPr/>
          </p:nvSpPr>
          <p:spPr bwMode="auto">
            <a:xfrm>
              <a:off x="3668" y="1584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83" name="Rectangle 12" descr="Dark downward diagonal"/>
            <p:cNvSpPr>
              <a:spLocks noChangeArrowheads="1"/>
            </p:cNvSpPr>
            <p:nvPr/>
          </p:nvSpPr>
          <p:spPr bwMode="auto">
            <a:xfrm>
              <a:off x="3668" y="1776"/>
              <a:ext cx="192" cy="192"/>
            </a:xfrm>
            <a:prstGeom prst="rect">
              <a:avLst/>
            </a:prstGeom>
            <a:pattFill prst="dkDnDiag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84" name="Rectangle 13" descr="Weave"/>
            <p:cNvSpPr>
              <a:spLocks noChangeArrowheads="1"/>
            </p:cNvSpPr>
            <p:nvPr/>
          </p:nvSpPr>
          <p:spPr bwMode="auto">
            <a:xfrm>
              <a:off x="3860" y="1200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85" name="Rectangle 14" descr="Weave"/>
            <p:cNvSpPr>
              <a:spLocks noChangeArrowheads="1"/>
            </p:cNvSpPr>
            <p:nvPr/>
          </p:nvSpPr>
          <p:spPr bwMode="auto">
            <a:xfrm>
              <a:off x="3860" y="1392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86" name="Rectangle 15" descr="Weave"/>
            <p:cNvSpPr>
              <a:spLocks noChangeArrowheads="1"/>
            </p:cNvSpPr>
            <p:nvPr/>
          </p:nvSpPr>
          <p:spPr bwMode="auto">
            <a:xfrm>
              <a:off x="3860" y="1584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87" name="Rectangle 16" descr="Weave"/>
            <p:cNvSpPr>
              <a:spLocks noChangeArrowheads="1"/>
            </p:cNvSpPr>
            <p:nvPr/>
          </p:nvSpPr>
          <p:spPr bwMode="auto">
            <a:xfrm>
              <a:off x="3860" y="1776"/>
              <a:ext cx="192" cy="192"/>
            </a:xfrm>
            <a:prstGeom prst="rect">
              <a:avLst/>
            </a:prstGeom>
            <a:pattFill prst="weave">
              <a:fgClr>
                <a:srgbClr val="0000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88" name="Rectangle 17" descr="Weave"/>
            <p:cNvSpPr>
              <a:spLocks noChangeArrowheads="1"/>
            </p:cNvSpPr>
            <p:nvPr/>
          </p:nvSpPr>
          <p:spPr bwMode="auto">
            <a:xfrm>
              <a:off x="4052" y="1200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89" name="Rectangle 18" descr="Weave"/>
            <p:cNvSpPr>
              <a:spLocks noChangeArrowheads="1"/>
            </p:cNvSpPr>
            <p:nvPr/>
          </p:nvSpPr>
          <p:spPr bwMode="auto">
            <a:xfrm>
              <a:off x="4052" y="1392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90" name="Rectangle 19" descr="Weave"/>
            <p:cNvSpPr>
              <a:spLocks noChangeArrowheads="1"/>
            </p:cNvSpPr>
            <p:nvPr/>
          </p:nvSpPr>
          <p:spPr bwMode="auto">
            <a:xfrm>
              <a:off x="4052" y="1584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91" name="Rectangle 20" descr="Weave"/>
            <p:cNvSpPr>
              <a:spLocks noChangeArrowheads="1"/>
            </p:cNvSpPr>
            <p:nvPr/>
          </p:nvSpPr>
          <p:spPr bwMode="auto">
            <a:xfrm>
              <a:off x="4052" y="1776"/>
              <a:ext cx="192" cy="192"/>
            </a:xfrm>
            <a:prstGeom prst="rect">
              <a:avLst/>
            </a:prstGeom>
            <a:pattFill prst="weave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219009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Collective vs. independent write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0777625"/>
              </p:ext>
            </p:extLst>
          </p:nvPr>
        </p:nvGraphicFramePr>
        <p:xfrm>
          <a:off x="381000" y="990600"/>
          <a:ext cx="84582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70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Into the Real World…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5486400"/>
          </a:xfrm>
        </p:spPr>
        <p:txBody>
          <a:bodyPr/>
          <a:lstStyle/>
          <a:p>
            <a:r>
              <a:rPr lang="en-US" dirty="0" smtClean="0"/>
              <a:t>Two kinds of tools: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/>
              <a:t>I/O benchmarks</a:t>
            </a:r>
            <a:r>
              <a:rPr lang="en-US" dirty="0" smtClean="0"/>
              <a:t> for measuring a system’s I/O capabilities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/>
              <a:t>I/O profilers</a:t>
            </a:r>
            <a:r>
              <a:rPr lang="en-US" dirty="0" smtClean="0"/>
              <a:t> for characterizing applications’ I/O behavior</a:t>
            </a:r>
          </a:p>
          <a:p>
            <a:r>
              <a:rPr lang="en-US" dirty="0" smtClean="0"/>
              <a:t>Two examples: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latin typeface="Consolas" panose="020B0609020204030204" pitchFamily="49" charset="0"/>
              </a:rPr>
              <a:t>h5perf</a:t>
            </a:r>
            <a:r>
              <a:rPr lang="en-US" dirty="0" smtClean="0"/>
              <a:t> (in the HDF5 source code distro)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err="1" smtClean="0">
                <a:hlinkClick r:id="rId2"/>
              </a:rPr>
              <a:t>Darshan</a:t>
            </a:r>
            <a:r>
              <a:rPr lang="en-US" dirty="0" smtClean="0"/>
              <a:t> (from Argonne National Laboratory)</a:t>
            </a:r>
          </a:p>
          <a:p>
            <a:r>
              <a:rPr lang="en-US" dirty="0" smtClean="0"/>
              <a:t>Profilers have to compromise between</a:t>
            </a:r>
          </a:p>
          <a:p>
            <a:pPr lvl="1"/>
            <a:r>
              <a:rPr lang="en-US" dirty="0" smtClean="0"/>
              <a:t>A lot of detail </a:t>
            </a:r>
            <a:r>
              <a:rPr lang="en-US" dirty="0" smtClean="0">
                <a:sym typeface="Wingdings" panose="05000000000000000000" pitchFamily="2" charset="2"/>
              </a:rPr>
              <a:t> large trace files and overhead</a:t>
            </a:r>
          </a:p>
          <a:p>
            <a:pPr lvl="1"/>
            <a:r>
              <a:rPr lang="en-US" dirty="0" smtClean="0"/>
              <a:t>Aggregation </a:t>
            </a:r>
            <a:r>
              <a:rPr lang="en-US" dirty="0" smtClean="0">
                <a:sym typeface="Wingdings" panose="05000000000000000000" pitchFamily="2" charset="2"/>
              </a:rPr>
              <a:t> loss of detail, but low overhead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195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 Patterns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45</a:t>
            </a:fld>
            <a:endParaRPr lang="en-US" altLang="en-US"/>
          </a:p>
        </p:txBody>
      </p:sp>
      <p:pic>
        <p:nvPicPr>
          <p:cNvPr id="2050" name="Picture 2" descr="C:\Users\gerd\Desktop\access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225" y="1219200"/>
            <a:ext cx="5797550" cy="503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06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latin typeface="Consolas" panose="020B0609020204030204" pitchFamily="49" charset="0"/>
              </a:rPr>
              <a:t>h5perf(_serial)</a:t>
            </a:r>
          </a:p>
        </p:txBody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Measures performance of a filesystem for different I/O patterns and APIs</a:t>
            </a:r>
          </a:p>
          <a:p>
            <a:pPr eaLnBrk="1" hangingPunct="1"/>
            <a:r>
              <a:rPr lang="en-US" sz="2800" u="sng" dirty="0" smtClean="0"/>
              <a:t>Three File I/O APIs for the price of one!</a:t>
            </a:r>
          </a:p>
          <a:p>
            <a:pPr lvl="1" eaLnBrk="1" hangingPunct="1"/>
            <a:r>
              <a:rPr lang="en-US" sz="2400" dirty="0" smtClean="0"/>
              <a:t>POSIX I/O (</a:t>
            </a:r>
            <a:r>
              <a:rPr lang="en-US" sz="2400" dirty="0" smtClean="0">
                <a:latin typeface="Consolas" panose="020B0609020204030204" pitchFamily="49" charset="0"/>
              </a:rPr>
              <a:t>open</a:t>
            </a:r>
            <a:r>
              <a:rPr lang="en-US" sz="2400" dirty="0" smtClean="0"/>
              <a:t>/</a:t>
            </a:r>
            <a:r>
              <a:rPr lang="en-US" sz="2400" dirty="0" smtClean="0">
                <a:latin typeface="Consolas" panose="020B0609020204030204" pitchFamily="49" charset="0"/>
              </a:rPr>
              <a:t>write</a:t>
            </a:r>
            <a:r>
              <a:rPr lang="en-US" sz="2400" dirty="0" smtClean="0"/>
              <a:t>/</a:t>
            </a:r>
            <a:r>
              <a:rPr lang="en-US" sz="2400" dirty="0" smtClean="0">
                <a:latin typeface="Consolas" panose="020B0609020204030204" pitchFamily="49" charset="0"/>
              </a:rPr>
              <a:t>read</a:t>
            </a:r>
            <a:r>
              <a:rPr lang="en-US" sz="2400" dirty="0" smtClean="0"/>
              <a:t>/</a:t>
            </a:r>
            <a:r>
              <a:rPr lang="en-US" sz="2400" dirty="0" smtClean="0">
                <a:latin typeface="Consolas" panose="020B0609020204030204" pitchFamily="49" charset="0"/>
              </a:rPr>
              <a:t>close</a:t>
            </a:r>
            <a:r>
              <a:rPr lang="en-US" sz="2400" dirty="0" smtClean="0"/>
              <a:t>…)</a:t>
            </a:r>
          </a:p>
          <a:p>
            <a:pPr lvl="1" eaLnBrk="1" hangingPunct="1"/>
            <a:r>
              <a:rPr lang="en-US" sz="2400" dirty="0" smtClean="0"/>
              <a:t>MPI-I/O (</a:t>
            </a:r>
            <a:r>
              <a:rPr lang="en-US" sz="2400" dirty="0" err="1" smtClean="0">
                <a:latin typeface="Consolas" panose="020B0609020204030204" pitchFamily="49" charset="0"/>
              </a:rPr>
              <a:t>MPI_File</a:t>
            </a:r>
            <a:r>
              <a:rPr lang="en-US" sz="2400" dirty="0" smtClean="0">
                <a:latin typeface="Consolas" panose="020B0609020204030204" pitchFamily="49" charset="0"/>
              </a:rPr>
              <a:t>_{</a:t>
            </a:r>
            <a:r>
              <a:rPr lang="en-US" sz="2400" dirty="0" err="1" smtClean="0">
                <a:latin typeface="Consolas" panose="020B0609020204030204" pitchFamily="49" charset="0"/>
              </a:rPr>
              <a:t>open,write,read,close</a:t>
            </a:r>
            <a:r>
              <a:rPr lang="en-US" sz="2400" dirty="0" smtClean="0">
                <a:latin typeface="Consolas" panose="020B0609020204030204" pitchFamily="49" charset="0"/>
              </a:rPr>
              <a:t>}</a:t>
            </a:r>
            <a:r>
              <a:rPr lang="en-US" sz="2400" dirty="0" smtClean="0"/>
              <a:t>)</a:t>
            </a:r>
          </a:p>
          <a:p>
            <a:pPr lvl="1" eaLnBrk="1" hangingPunct="1"/>
            <a:r>
              <a:rPr lang="en-US" sz="2400" dirty="0" smtClean="0"/>
              <a:t>HDF5 (</a:t>
            </a:r>
            <a:r>
              <a:rPr lang="en-US" sz="2400" dirty="0" smtClean="0">
                <a:latin typeface="Consolas" panose="020B0609020204030204" pitchFamily="49" charset="0"/>
              </a:rPr>
              <a:t>H5Fopen</a:t>
            </a:r>
            <a:r>
              <a:rPr lang="en-US" sz="2400" dirty="0" smtClean="0"/>
              <a:t>/</a:t>
            </a:r>
            <a:r>
              <a:rPr lang="en-US" sz="2400" dirty="0" smtClean="0">
                <a:latin typeface="Consolas" panose="020B0609020204030204" pitchFamily="49" charset="0"/>
              </a:rPr>
              <a:t>H5Dwrite</a:t>
            </a:r>
            <a:r>
              <a:rPr lang="en-US" sz="2400" dirty="0" smtClean="0"/>
              <a:t>/</a:t>
            </a:r>
            <a:r>
              <a:rPr lang="en-US" sz="2400" dirty="0" smtClean="0">
                <a:latin typeface="Consolas" panose="020B0609020204030204" pitchFamily="49" charset="0"/>
              </a:rPr>
              <a:t>H5Dread</a:t>
            </a:r>
            <a:r>
              <a:rPr lang="en-US" sz="2400" dirty="0" smtClean="0"/>
              <a:t>/</a:t>
            </a:r>
            <a:r>
              <a:rPr lang="en-US" sz="2400" dirty="0" smtClean="0">
                <a:latin typeface="Consolas" panose="020B0609020204030204" pitchFamily="49" charset="0"/>
              </a:rPr>
              <a:t>H5Fclose</a:t>
            </a:r>
            <a:r>
              <a:rPr lang="en-US" sz="2400" dirty="0" smtClean="0"/>
              <a:t>)</a:t>
            </a:r>
          </a:p>
          <a:p>
            <a:pPr eaLnBrk="1" hangingPunct="1"/>
            <a:r>
              <a:rPr lang="en-US" sz="2800" dirty="0" smtClean="0"/>
              <a:t>An indication of I/O speed ranges and HDF5 overheads</a:t>
            </a:r>
          </a:p>
          <a:p>
            <a:pPr eaLnBrk="1" hangingPunct="1"/>
            <a:r>
              <a:rPr lang="en-US" sz="2800" dirty="0" smtClean="0"/>
              <a:t>Expectation management…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17449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Serial Run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47</a:t>
            </a:fld>
            <a:endParaRPr lang="en-US" alt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3955295"/>
              </p:ext>
            </p:extLst>
          </p:nvPr>
        </p:nvGraphicFramePr>
        <p:xfrm>
          <a:off x="223837" y="1066800"/>
          <a:ext cx="8696326" cy="5424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7651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Parallel Run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48</a:t>
            </a:fld>
            <a:endParaRPr lang="en-US" alt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2851100"/>
              </p:ext>
            </p:extLst>
          </p:nvPr>
        </p:nvGraphicFramePr>
        <p:xfrm>
          <a:off x="245268" y="914400"/>
          <a:ext cx="8653463" cy="5748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574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Darshan</a:t>
            </a:r>
            <a:r>
              <a:rPr lang="en-US" dirty="0" smtClean="0"/>
              <a:t> (ANL)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486400"/>
          </a:xfrm>
        </p:spPr>
        <p:txBody>
          <a:bodyPr/>
          <a:lstStyle/>
          <a:p>
            <a:r>
              <a:rPr lang="en-US" sz="2800" u="sng" dirty="0" smtClean="0"/>
              <a:t>Design goals</a:t>
            </a:r>
            <a:r>
              <a:rPr lang="en-US" sz="2800" dirty="0" smtClean="0"/>
              <a:t>:</a:t>
            </a:r>
          </a:p>
          <a:p>
            <a:pPr lvl="1"/>
            <a:r>
              <a:rPr lang="en-US" sz="2600" dirty="0" smtClean="0"/>
              <a:t>Transparent integration with user environment</a:t>
            </a:r>
          </a:p>
          <a:p>
            <a:pPr lvl="1"/>
            <a:r>
              <a:rPr lang="en-US" sz="2600" dirty="0" smtClean="0"/>
              <a:t>Negligible impact on application performance</a:t>
            </a:r>
          </a:p>
          <a:p>
            <a:r>
              <a:rPr lang="en-US" sz="2800" dirty="0" smtClean="0"/>
              <a:t>Provides aggregate figures for:</a:t>
            </a:r>
          </a:p>
          <a:p>
            <a:pPr lvl="1"/>
            <a:r>
              <a:rPr lang="en-US" sz="2400" dirty="0" smtClean="0"/>
              <a:t>Operation counts (POSIX, MPI-IO, HDF5, </a:t>
            </a:r>
            <a:r>
              <a:rPr lang="en-US" sz="2400" dirty="0" err="1" smtClean="0"/>
              <a:t>PnetCDF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Datatypes and hint usage</a:t>
            </a:r>
          </a:p>
          <a:p>
            <a:pPr lvl="1"/>
            <a:r>
              <a:rPr lang="en-US" sz="2400" dirty="0" smtClean="0"/>
              <a:t>Access patterns: alignments, </a:t>
            </a:r>
            <a:r>
              <a:rPr lang="en-US" sz="2400" dirty="0" err="1" smtClean="0"/>
              <a:t>sequentiality</a:t>
            </a:r>
            <a:r>
              <a:rPr lang="en-US" sz="2400" dirty="0" smtClean="0"/>
              <a:t>, access size</a:t>
            </a:r>
          </a:p>
          <a:p>
            <a:pPr lvl="1"/>
            <a:r>
              <a:rPr lang="en-US" sz="2400" dirty="0" smtClean="0"/>
              <a:t>Cumulative I/O time, intervals of I/O activity</a:t>
            </a:r>
          </a:p>
          <a:p>
            <a:r>
              <a:rPr lang="en-US" sz="2800" dirty="0" smtClean="0"/>
              <a:t>Does </a:t>
            </a:r>
            <a:r>
              <a:rPr lang="en-US" sz="2800" b="1" dirty="0" smtClean="0"/>
              <a:t>not</a:t>
            </a:r>
            <a:r>
              <a:rPr lang="en-US" sz="2800" dirty="0" smtClean="0"/>
              <a:t> provide I/O behavior over time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Excellent starting point, but probably not your final stop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49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491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sz="2800" i="1" dirty="0">
                <a:solidFill>
                  <a:srgbClr val="FF0000"/>
                </a:solidFill>
              </a:rPr>
              <a:t>"A supercomputer is a device for </a:t>
            </a:r>
            <a:r>
              <a:rPr lang="en-US" sz="2800" i="1" dirty="0" smtClean="0">
                <a:solidFill>
                  <a:srgbClr val="FF0000"/>
                </a:solidFill>
              </a:rPr>
              <a:t>turning compute-bound </a:t>
            </a:r>
            <a:r>
              <a:rPr lang="en-US" sz="2800" i="1" dirty="0">
                <a:solidFill>
                  <a:srgbClr val="FF0000"/>
                </a:solidFill>
              </a:rPr>
              <a:t>problems into I/O-bound problems</a:t>
            </a:r>
            <a:r>
              <a:rPr lang="en-US" sz="2800" i="1" dirty="0" smtClean="0">
                <a:solidFill>
                  <a:srgbClr val="FF0000"/>
                </a:solidFill>
              </a:rPr>
              <a:t>.“</a:t>
            </a:r>
            <a:endParaRPr lang="en-US" sz="2800" dirty="0" smtClean="0"/>
          </a:p>
          <a:p>
            <a:pPr marL="0" indent="0" algn="r">
              <a:buNone/>
            </a:pPr>
            <a:r>
              <a:rPr lang="en-US" sz="2800" dirty="0" smtClean="0"/>
              <a:t>Ken Batcher</a:t>
            </a:r>
            <a:endParaRPr lang="en-US" sz="2800" dirty="0"/>
          </a:p>
          <a:p>
            <a:pPr marL="0" indent="0" algn="r">
              <a:buNone/>
            </a:pPr>
            <a:endParaRPr lang="en-US" sz="2400" i="1" dirty="0" smtClean="0"/>
          </a:p>
          <a:p>
            <a:r>
              <a:rPr lang="en-US" dirty="0" smtClean="0"/>
              <a:t>My </a:t>
            </a:r>
            <a:r>
              <a:rPr lang="en-US" dirty="0"/>
              <a:t>application spends too much time </a:t>
            </a:r>
            <a:r>
              <a:rPr lang="en-US" dirty="0" smtClean="0"/>
              <a:t>in I/O.</a:t>
            </a:r>
            <a:endParaRPr lang="en-US" dirty="0"/>
          </a:p>
          <a:p>
            <a:r>
              <a:rPr lang="en-US" dirty="0"/>
              <a:t>It doesn’t scale because of </a:t>
            </a:r>
            <a:r>
              <a:rPr lang="en-US" dirty="0" smtClean="0"/>
              <a:t>I/O.</a:t>
            </a:r>
          </a:p>
          <a:p>
            <a:r>
              <a:rPr lang="en-US" dirty="0" smtClean="0"/>
              <a:t>I’m told my system is capable of </a:t>
            </a:r>
            <a:r>
              <a:rPr lang="en-US" b="1" dirty="0" smtClean="0"/>
              <a:t>X</a:t>
            </a:r>
            <a:r>
              <a:rPr lang="en-US" dirty="0" smtClean="0"/>
              <a:t>, but I’m getting less than 1% of </a:t>
            </a:r>
            <a:r>
              <a:rPr lang="en-US" b="1" dirty="0" smtClean="0"/>
              <a:t>X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…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1BD083-B7A8-4E7C-9D4D-D2C529383F0A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747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Darshan</a:t>
            </a:r>
            <a:r>
              <a:rPr lang="en-US" dirty="0" smtClean="0"/>
              <a:t> Sample Output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50</a:t>
            </a:fld>
            <a:endParaRPr lang="en-US" altLang="en-US"/>
          </a:p>
        </p:txBody>
      </p:sp>
      <p:pic>
        <p:nvPicPr>
          <p:cNvPr id="1026" name="Picture 2" descr="C:\Users\gerd\Desktop\ResizedImage600578-Screen-Shot-2014-06-24-at-2.54.28-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09650"/>
            <a:ext cx="4014343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erd\Desktop\ResizedImage600450-DarshanOverhead80k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" t="10449" r="5525" b="5756"/>
          <a:stretch/>
        </p:blipFill>
        <p:spPr bwMode="auto">
          <a:xfrm>
            <a:off x="4505075" y="871165"/>
            <a:ext cx="4643563" cy="315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gerd\Desktop\ResizedImage600357-Screen-Shot-2014-06-24-at-2.54.40-P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10000"/>
            <a:ext cx="4545013" cy="270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" y="5405735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Source:</a:t>
            </a: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NERSC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08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NCSA </a:t>
            </a:r>
            <a:r>
              <a:rPr lang="en-US" dirty="0"/>
              <a:t>BW I/O </a:t>
            </a:r>
            <a:r>
              <a:rPr lang="en-US" dirty="0" smtClean="0"/>
              <a:t>System</a:t>
            </a:r>
            <a:br>
              <a:rPr lang="en-US" dirty="0" smtClean="0"/>
            </a:br>
            <a:r>
              <a:rPr lang="en-US" dirty="0" smtClean="0"/>
              <a:t>Basic </a:t>
            </a:r>
            <a:r>
              <a:rPr lang="en-US" dirty="0"/>
              <a:t>Facts </a:t>
            </a:r>
            <a:br>
              <a:rPr lang="en-US" dirty="0"/>
            </a:b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932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NCSA BW I/O System </a:t>
            </a:r>
            <a:r>
              <a:rPr lang="en-US" dirty="0"/>
              <a:t>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52</a:t>
            </a:fld>
            <a:endParaRPr lang="en-US" altLang="en-US"/>
          </a:p>
        </p:txBody>
      </p:sp>
      <p:pic>
        <p:nvPicPr>
          <p:cNvPr id="3074" name="Picture 2" descr="C:\Users\gerd\Desktop\Total-IO-performance-colo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9" y="1447799"/>
            <a:ext cx="8974139" cy="47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06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NCSA BW I/O System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53</a:t>
            </a:fld>
            <a:endParaRPr lang="en-US" altLang="en-US"/>
          </a:p>
        </p:txBody>
      </p:sp>
      <p:pic>
        <p:nvPicPr>
          <p:cNvPr id="4098" name="Picture 2" descr="C:\Users\gerd\Desktop\BW-IO-scale-col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71" y="1109273"/>
            <a:ext cx="7442658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77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NCSA BW I/O System Facts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54864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onsolas" panose="020B0609020204030204" pitchFamily="49" charset="0"/>
              </a:rPr>
              <a:t>/scratch</a:t>
            </a:r>
            <a:r>
              <a:rPr lang="en-US" dirty="0" smtClean="0"/>
              <a:t> is your main workhorse</a:t>
            </a:r>
          </a:p>
          <a:p>
            <a:pPr lvl="1"/>
            <a:r>
              <a:rPr lang="en-US" dirty="0" smtClean="0"/>
              <a:t>22 PB capacity, ~980 GB/s aggregate bandwidth</a:t>
            </a:r>
          </a:p>
          <a:p>
            <a:r>
              <a:rPr lang="en-US" b="1" i="1" dirty="0" err="1" smtClean="0"/>
              <a:t>Lustre</a:t>
            </a:r>
            <a:r>
              <a:rPr lang="en-US" dirty="0" smtClean="0"/>
              <a:t> parallel file system</a:t>
            </a:r>
          </a:p>
          <a:p>
            <a:pPr lvl="1"/>
            <a:r>
              <a:rPr lang="en-US" dirty="0" smtClean="0"/>
              <a:t>Servers “=“ Object Storage Servers (</a:t>
            </a:r>
            <a:r>
              <a:rPr lang="en-US" b="1" dirty="0" smtClean="0"/>
              <a:t>OSS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Disks “=“ Object Storage Targets (</a:t>
            </a:r>
            <a:r>
              <a:rPr lang="en-US" b="1" dirty="0" smtClean="0"/>
              <a:t>OST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Files in </a:t>
            </a:r>
            <a:r>
              <a:rPr lang="en-US" dirty="0" err="1" smtClean="0"/>
              <a:t>Lustre</a:t>
            </a:r>
            <a:r>
              <a:rPr lang="en-US" dirty="0" smtClean="0"/>
              <a:t> are striped across a </a:t>
            </a:r>
            <a:r>
              <a:rPr lang="en-US" b="1" dirty="0" smtClean="0">
                <a:solidFill>
                  <a:srgbClr val="C00000"/>
                </a:solidFill>
              </a:rPr>
              <a:t>configurable</a:t>
            </a:r>
            <a:r>
              <a:rPr lang="en-US" dirty="0" smtClean="0"/>
              <a:t> number of OSTs</a:t>
            </a:r>
          </a:p>
          <a:p>
            <a:pPr lvl="1"/>
            <a:r>
              <a:rPr lang="en-US" dirty="0" smtClean="0"/>
              <a:t>Default values: stripe count 2, stripe size1MB</a:t>
            </a:r>
          </a:p>
          <a:p>
            <a:pPr lvl="1"/>
            <a:r>
              <a:rPr lang="en-US" dirty="0" smtClean="0">
                <a:latin typeface="Consolas" panose="020B0609020204030204" pitchFamily="49" charset="0"/>
              </a:rPr>
              <a:t>/scratch</a:t>
            </a:r>
            <a:r>
              <a:rPr lang="en-US" dirty="0" smtClean="0"/>
              <a:t> has 1,440 OSTs (160 max. for you)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54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33401" y="5924490"/>
            <a:ext cx="8077199" cy="400110"/>
          </a:xfrm>
          <a:prstGeom prst="rect">
            <a:avLst/>
          </a:prstGeom>
          <a:noFill/>
          <a:ln w="317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Bottom Line: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We can’t blame “the system” for poor I/O performance.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5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NCSA BW HDF5 Software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458200" cy="5486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  <a:hlinkClick r:id="rId3"/>
              </a:rPr>
              <a:t>https://bluewaters.ncsa.illinois.edu/software-and-packages</a:t>
            </a:r>
            <a:endParaRPr lang="en-US" sz="24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 smtClean="0"/>
              <a:t>HDF5 is installed on BW</a:t>
            </a:r>
          </a:p>
          <a:p>
            <a:pPr lvl="1"/>
            <a:r>
              <a:rPr lang="en-US" sz="2400" dirty="0" smtClean="0">
                <a:latin typeface="Consolas" panose="020B0609020204030204" pitchFamily="49" charset="0"/>
              </a:rPr>
              <a:t>cray-hdf5</a:t>
            </a:r>
            <a:r>
              <a:rPr lang="en-US" sz="2400" dirty="0"/>
              <a:t> </a:t>
            </a:r>
            <a:r>
              <a:rPr lang="en-US" sz="2400" dirty="0" err="1" smtClean="0"/>
              <a:t>xor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onsolas" panose="020B0609020204030204" pitchFamily="49" charset="0"/>
              </a:rPr>
              <a:t>cray-hdf5-parallel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 to version 1.8.16</a:t>
            </a:r>
          </a:p>
          <a:p>
            <a:r>
              <a:rPr lang="en-US" sz="2600" dirty="0" err="1"/>
              <a:t>Darshan</a:t>
            </a:r>
            <a:r>
              <a:rPr lang="en-US" sz="2600" dirty="0"/>
              <a:t> is installed, but </a:t>
            </a:r>
            <a:r>
              <a:rPr lang="en-US" sz="2600" dirty="0" smtClean="0"/>
              <a:t>works </a:t>
            </a:r>
            <a:r>
              <a:rPr lang="en-US" sz="2600" dirty="0"/>
              <a:t>only with </a:t>
            </a:r>
            <a:r>
              <a:rPr lang="en-US" sz="2600" dirty="0" smtClean="0"/>
              <a:t>the pre-installed I/O libraries (</a:t>
            </a:r>
            <a:r>
              <a:rPr lang="en-US" sz="2600" i="1" dirty="0" smtClean="0"/>
              <a:t>Still a good start!</a:t>
            </a:r>
            <a:r>
              <a:rPr lang="en-US" sz="2600" dirty="0" smtClean="0"/>
              <a:t>)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For adventurers: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HDF5 feature branches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HDF5 SVN trunk /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master</a:t>
            </a:r>
          </a:p>
          <a:p>
            <a:r>
              <a:rPr lang="en-US" sz="2800" dirty="0" smtClean="0"/>
              <a:t>What we might provide</a:t>
            </a:r>
            <a:endParaRPr lang="en-US" sz="2800" dirty="0"/>
          </a:p>
          <a:p>
            <a:pPr lvl="1"/>
            <a:r>
              <a:rPr lang="en-US" sz="2400" dirty="0"/>
              <a:t>Build scripts</a:t>
            </a:r>
          </a:p>
          <a:p>
            <a:pPr lvl="1"/>
            <a:r>
              <a:rPr lang="en-US" sz="2400" dirty="0" smtClean="0"/>
              <a:t>An PHDF5+ </a:t>
            </a:r>
            <a:r>
              <a:rPr lang="en-US" sz="2400" dirty="0"/>
              <a:t>module </a:t>
            </a:r>
            <a:r>
              <a:rPr lang="en-US" sz="2400" dirty="0" smtClean="0"/>
              <a:t>for </a:t>
            </a:r>
            <a:r>
              <a:rPr lang="en-US" sz="2400" dirty="0"/>
              <a:t>BW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609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56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824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Questions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4864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I/O layers are involved and how much control do I have over them?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Which ones do I tackle in which order?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Are there any low-hanging fruit?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What’s my baseline (for each layer) and what are my metrics?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Which tool(s) will give me the information I need?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do I stop?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New information </a:t>
            </a:r>
            <a:r>
              <a:rPr lang="en-US" sz="2000" dirty="0" smtClean="0">
                <a:sym typeface="Wingdings" panose="05000000000000000000" pitchFamily="2" charset="2"/>
              </a:rPr>
              <a:t> New answers (maybe) : </a:t>
            </a:r>
            <a:r>
              <a:rPr lang="en-US" sz="2000" i="1" dirty="0" smtClean="0">
                <a:sym typeface="Wingdings" panose="05000000000000000000" pitchFamily="2" charset="2"/>
              </a:rPr>
              <a:t>Need to keep an open mind!</a:t>
            </a:r>
            <a:endParaRPr lang="en-US" sz="20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1BD083-B7A8-4E7C-9D4D-D2C529383F0A}" type="slidenum">
              <a:rPr lang="en-US" altLang="en-US" smtClean="0"/>
              <a:pPr/>
              <a:t>57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78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VPIC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58</a:t>
            </a:fld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568270" y="1161871"/>
            <a:ext cx="80423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Reference</a:t>
            </a:r>
            <a:r>
              <a:rPr lang="en-US" dirty="0" smtClean="0"/>
              <a:t>:</a:t>
            </a:r>
          </a:p>
          <a:p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Trillion </a:t>
            </a:r>
            <a:r>
              <a:rPr lang="en-US" dirty="0">
                <a:hlinkClick r:id="rId2"/>
              </a:rPr>
              <a:t>Particles, 120,000 cores, and 350 </a:t>
            </a:r>
            <a:r>
              <a:rPr lang="en-US" dirty="0" smtClean="0">
                <a:hlinkClick r:id="rId2"/>
              </a:rPr>
              <a:t>TBs:</a:t>
            </a:r>
          </a:p>
          <a:p>
            <a:r>
              <a:rPr lang="en-US" dirty="0" smtClean="0">
                <a:hlinkClick r:id="rId2"/>
              </a:rPr>
              <a:t>Lessons </a:t>
            </a:r>
            <a:r>
              <a:rPr lang="en-US" dirty="0">
                <a:hlinkClick r:id="rId2"/>
              </a:rPr>
              <a:t>Learned from a Hero I/O Run on </a:t>
            </a:r>
            <a:r>
              <a:rPr lang="en-US" dirty="0" smtClean="0">
                <a:hlinkClick r:id="rId2"/>
              </a:rPr>
              <a:t>Hopper</a:t>
            </a:r>
            <a:r>
              <a:rPr lang="en-US" dirty="0" smtClean="0"/>
              <a:t>,</a:t>
            </a:r>
          </a:p>
          <a:p>
            <a:r>
              <a:rPr lang="en-US" dirty="0" smtClean="0"/>
              <a:t>By </a:t>
            </a:r>
            <a:r>
              <a:rPr lang="en-US" dirty="0"/>
              <a:t>Suren </a:t>
            </a:r>
            <a:r>
              <a:rPr lang="en-US" dirty="0" err="1" smtClean="0"/>
              <a:t>Byna</a:t>
            </a:r>
            <a:r>
              <a:rPr lang="en-US" dirty="0" smtClean="0"/>
              <a:t> (LBNL) et al., 2015.</a:t>
            </a:r>
            <a:endParaRPr lang="en-US" dirty="0"/>
          </a:p>
        </p:txBody>
      </p:sp>
      <p:pic>
        <p:nvPicPr>
          <p:cNvPr id="3074" name="Picture 2" descr="http://crd.lbl.gov/assets/Images/News--Publications/News/2012/Trillion-Particle/VPIC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568217"/>
            <a:ext cx="3733800" cy="252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47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1BD083-B7A8-4E7C-9D4D-D2C529383F0A}" type="slidenum">
              <a:rPr lang="en-US" altLang="en-US" smtClean="0"/>
              <a:pPr/>
              <a:t>59</a:t>
            </a:fld>
            <a:endParaRPr lang="en-US" altLang="en-US"/>
          </a:p>
        </p:txBody>
      </p:sp>
      <p:pic>
        <p:nvPicPr>
          <p:cNvPr id="5122" name="Picture 2" descr="C:\Users\gerd\Desktop\IO-Stack-col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75" y="1077418"/>
            <a:ext cx="7156450" cy="532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02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Causes of I/O Problems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54864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Undersized I/O system for the compute partition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Misconfigured system (for the application)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Interference with other running applications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The way your application reads and writes data leads to poor I/O performance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While 1 - 3 are possibilities, 4 is the most likely scenario.</a:t>
            </a:r>
            <a:r>
              <a:rPr lang="en-US" dirty="0" smtClean="0"/>
              <a:t>                        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                             (</a:t>
            </a:r>
            <a:r>
              <a:rPr lang="en-US" sz="2000" i="1" dirty="0" smtClean="0"/>
              <a:t>… and it’s not always your fault!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1BD083-B7A8-4E7C-9D4D-D2C529383F0A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514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67600" cy="533400"/>
          </a:xfrm>
        </p:spPr>
        <p:txBody>
          <a:bodyPr/>
          <a:lstStyle/>
          <a:p>
            <a:r>
              <a:rPr lang="en-US" dirty="0" smtClean="0"/>
              <a:t>“Application I/O Structure”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A23839-14D5-4F75-BB85-55D6F5A44B00}" type="slidenum">
              <a:rPr lang="en-US" altLang="en-US" smtClean="0"/>
              <a:pPr/>
              <a:t>60</a:t>
            </a:fld>
            <a:endParaRPr lang="en-US" altLang="en-US"/>
          </a:p>
        </p:txBody>
      </p:sp>
      <p:pic>
        <p:nvPicPr>
          <p:cNvPr id="10" name="Picture 2" descr="C:\Users\gerd\Desktop\multiple-datase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07455"/>
            <a:ext cx="4419600" cy="284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4267200" cy="51816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/>
              <a:t>Total control over all layers</a:t>
            </a:r>
          </a:p>
          <a:p>
            <a:r>
              <a:rPr lang="en-US" sz="2000" dirty="0" smtClean="0"/>
              <a:t>Challenge: large output files</a:t>
            </a:r>
          </a:p>
          <a:p>
            <a:r>
              <a:rPr lang="en-US" sz="2000" dirty="0" smtClean="0"/>
              <a:t>Metric: write speed (throughput)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/>
              <a:t>Computationally intensive </a:t>
            </a:r>
            <a:r>
              <a:rPr lang="en-US" sz="2000" dirty="0" smtClean="0">
                <a:sym typeface="Wingdings" panose="05000000000000000000" pitchFamily="2" charset="2"/>
              </a:rPr>
              <a:t> Need an I/O kernel</a:t>
            </a:r>
            <a:endParaRPr lang="en-US" sz="2000" dirty="0" smtClean="0"/>
          </a:p>
          <a:p>
            <a:r>
              <a:rPr lang="en-US" sz="2000" dirty="0" smtClean="0"/>
              <a:t>H5Part multiple dataset writes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b="1" dirty="0" smtClean="0"/>
              <a:t>“Game plan”: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MPI-IO / </a:t>
            </a:r>
            <a:r>
              <a:rPr lang="en-US" sz="2000" dirty="0" err="1" smtClean="0"/>
              <a:t>Lustre</a:t>
            </a:r>
            <a:r>
              <a:rPr lang="en-US" sz="2000" dirty="0" smtClean="0"/>
              <a:t> tuning</a:t>
            </a:r>
          </a:p>
          <a:p>
            <a:pPr marL="857250" lvl="1" indent="-457200"/>
            <a:r>
              <a:rPr lang="en-US" sz="1800" dirty="0" smtClean="0"/>
              <a:t>Low hanging fruit (relatively)</a:t>
            </a:r>
          </a:p>
          <a:p>
            <a:pPr marL="857250" lvl="1" indent="-457200"/>
            <a:r>
              <a:rPr lang="en-US" sz="1800" dirty="0" smtClean="0"/>
              <a:t>Pair MPI aggregators with </a:t>
            </a:r>
            <a:r>
              <a:rPr lang="en-US" sz="1800" dirty="0" err="1" smtClean="0"/>
              <a:t>Lustre</a:t>
            </a:r>
            <a:r>
              <a:rPr lang="en-US" sz="1800" dirty="0" smtClean="0"/>
              <a:t> OSTs</a:t>
            </a:r>
          </a:p>
          <a:p>
            <a:pPr marL="857250" lvl="1" indent="-457200"/>
            <a:r>
              <a:rPr lang="en-US" sz="1800" dirty="0" smtClean="0"/>
              <a:t>Match MPI-IO buffer sizes and </a:t>
            </a:r>
            <a:r>
              <a:rPr lang="en-US" sz="1800" dirty="0" err="1" smtClean="0"/>
              <a:t>Lustre</a:t>
            </a:r>
            <a:r>
              <a:rPr lang="en-US" sz="1800" dirty="0" smtClean="0"/>
              <a:t> stripe size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Worry about HDF5 (H5Part)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3421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 Aggregation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61</a:t>
            </a:fld>
            <a:endParaRPr lang="en-US" altLang="en-US"/>
          </a:p>
        </p:txBody>
      </p:sp>
      <p:pic>
        <p:nvPicPr>
          <p:cNvPr id="6146" name="Picture 2" descr="C:\Users\gerd\Desktop\Captur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" y="1752600"/>
            <a:ext cx="9050338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42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HDF5 File 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11430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Q:</a:t>
            </a:r>
            <a:r>
              <a:rPr lang="en-US" sz="2800" dirty="0" smtClean="0"/>
              <a:t> How long does it take to close/flush an HDF5 file?</a:t>
            </a:r>
          </a:p>
          <a:p>
            <a:pPr marL="0" indent="0">
              <a:buNone/>
            </a:pPr>
            <a:r>
              <a:rPr lang="en-US" sz="2800" b="1" dirty="0" smtClean="0"/>
              <a:t>A:</a:t>
            </a:r>
            <a:r>
              <a:rPr lang="en-US" sz="2800" dirty="0" smtClean="0"/>
              <a:t> A lot longer than you might expect!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62</a:t>
            </a:fld>
            <a:endParaRPr lang="en-US" altLang="en-US"/>
          </a:p>
        </p:txBody>
      </p:sp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45508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78" name="8DEF8C88-FB3D-46CA-9B4D-7E8FA5468894" descr="4707A765-0DBE-47F2-AA5C-BC7B24362B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2177626"/>
            <a:ext cx="7772399" cy="4375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ultiply 8"/>
          <p:cNvSpPr/>
          <p:nvPr/>
        </p:nvSpPr>
        <p:spPr bwMode="auto">
          <a:xfrm>
            <a:off x="2678824" y="2904797"/>
            <a:ext cx="664779" cy="486103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31599" y="2427303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Feature has not</a:t>
            </a:r>
          </a:p>
          <a:p>
            <a:r>
              <a:rPr lang="en-US" sz="1800" dirty="0" smtClean="0"/>
              <a:t>been released!</a:t>
            </a:r>
            <a:endParaRPr lang="en-US" sz="1800" dirty="0"/>
          </a:p>
        </p:txBody>
      </p:sp>
      <p:cxnSp>
        <p:nvCxnSpPr>
          <p:cNvPr id="12" name="Straight Arrow Connector 11"/>
          <p:cNvCxnSpPr>
            <a:stCxn id="7" idx="1"/>
          </p:cNvCxnSpPr>
          <p:nvPr/>
        </p:nvCxnSpPr>
        <p:spPr bwMode="auto">
          <a:xfrm flipH="1">
            <a:off x="3276600" y="2750469"/>
            <a:ext cx="1054999" cy="3231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9845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Truncation (Today)</a:t>
            </a:r>
            <a:endParaRPr lang="en-US" dirty="0"/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323969" y="1447800"/>
            <a:ext cx="8458200" cy="685800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323968" y="1447800"/>
            <a:ext cx="2343031" cy="685800"/>
          </a:xfrm>
          <a:prstGeom prst="rect">
            <a:avLst/>
          </a:prstGeom>
          <a:solidFill>
            <a:srgbClr val="B2B2B2"/>
          </a:solidFill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666998" y="1447800"/>
            <a:ext cx="4648201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19268" y="2514600"/>
            <a:ext cx="7524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 call to </a:t>
            </a:r>
            <a:r>
              <a:rPr lang="en-US" dirty="0" smtClean="0">
                <a:latin typeface="Consolas" panose="020B0609020204030204" pitchFamily="49" charset="0"/>
                <a:cs typeface="Arial"/>
              </a:rPr>
              <a:t>H5Fflush</a:t>
            </a:r>
            <a:r>
              <a:rPr lang="en-US" dirty="0" smtClean="0">
                <a:latin typeface="Arial"/>
                <a:cs typeface="Arial"/>
              </a:rPr>
              <a:t> or </a:t>
            </a:r>
            <a:r>
              <a:rPr lang="en-US" dirty="0" smtClean="0">
                <a:latin typeface="Consolas" panose="020B0609020204030204" pitchFamily="49" charset="0"/>
                <a:cs typeface="Arial"/>
              </a:rPr>
              <a:t>H5Fclose</a:t>
            </a:r>
            <a:r>
              <a:rPr lang="en-US" dirty="0" smtClean="0">
                <a:latin typeface="Arial"/>
                <a:cs typeface="Arial"/>
              </a:rPr>
              <a:t> triggers a call to </a:t>
            </a:r>
            <a:r>
              <a:rPr lang="en-US" dirty="0" err="1" smtClean="0">
                <a:latin typeface="Consolas" panose="020B0609020204030204" pitchFamily="49" charset="0"/>
                <a:cs typeface="Arial"/>
              </a:rPr>
              <a:t>ftruncate</a:t>
            </a:r>
            <a:r>
              <a:rPr lang="en-US" dirty="0" smtClean="0">
                <a:latin typeface="Arial"/>
                <a:cs typeface="Arial"/>
              </a:rPr>
              <a:t> (serial) or </a:t>
            </a:r>
            <a:r>
              <a:rPr lang="en-US" dirty="0" err="1" smtClean="0">
                <a:latin typeface="Consolas" panose="020B0609020204030204" pitchFamily="49" charset="0"/>
              </a:rPr>
              <a:t>MPI_File_set_size</a:t>
            </a:r>
            <a:r>
              <a:rPr lang="en-US" dirty="0" smtClean="0"/>
              <a:t> </a:t>
            </a:r>
            <a:r>
              <a:rPr lang="en-US" dirty="0" smtClean="0">
                <a:latin typeface="Arial"/>
                <a:cs typeface="Arial"/>
              </a:rPr>
              <a:t>(parallel), which can be fairly expensive.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4352984" y="4038600"/>
            <a:ext cx="438031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657283" y="1590645"/>
            <a:ext cx="1676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 err="1" smtClean="0">
                <a:latin typeface="Arial" charset="0"/>
              </a:rPr>
              <a:t>Userblock</a:t>
            </a:r>
            <a:endParaRPr lang="en-US" sz="2000" b="1" dirty="0" smtClean="0">
              <a:latin typeface="Arial" charset="0"/>
            </a:endParaRP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3886198" y="1607344"/>
            <a:ext cx="220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HDF5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</a:rPr>
              <a:t>D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ata</a:t>
            </a:r>
            <a:endParaRPr lang="en-US" sz="1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1880716" y="852488"/>
            <a:ext cx="160643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Base address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6913591" y="852488"/>
            <a:ext cx="803216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EOA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" name="Text Box 23"/>
          <p:cNvSpPr txBox="1">
            <a:spLocks noChangeArrowheads="1"/>
          </p:cNvSpPr>
          <p:nvPr/>
        </p:nvSpPr>
        <p:spPr bwMode="auto">
          <a:xfrm>
            <a:off x="8382000" y="852488"/>
            <a:ext cx="803216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EOF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2666999" y="1173956"/>
            <a:ext cx="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7315199" y="1173956"/>
            <a:ext cx="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8782169" y="1173956"/>
            <a:ext cx="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 Box 23"/>
          <p:cNvSpPr txBox="1">
            <a:spLocks noChangeArrowheads="1"/>
          </p:cNvSpPr>
          <p:nvPr/>
        </p:nvSpPr>
        <p:spPr bwMode="auto">
          <a:xfrm>
            <a:off x="7467600" y="1590645"/>
            <a:ext cx="12383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Unused</a:t>
            </a:r>
            <a:endParaRPr lang="en-US" sz="1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" name="Rectangle 13"/>
          <p:cNvSpPr>
            <a:spLocks noChangeArrowheads="1"/>
          </p:cNvSpPr>
          <p:nvPr/>
        </p:nvSpPr>
        <p:spPr bwMode="auto">
          <a:xfrm>
            <a:off x="323968" y="5476345"/>
            <a:ext cx="6991230" cy="685800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14"/>
          <p:cNvSpPr>
            <a:spLocks noChangeArrowheads="1"/>
          </p:cNvSpPr>
          <p:nvPr/>
        </p:nvSpPr>
        <p:spPr bwMode="auto">
          <a:xfrm>
            <a:off x="323967" y="5476345"/>
            <a:ext cx="2343031" cy="685800"/>
          </a:xfrm>
          <a:prstGeom prst="rect">
            <a:avLst/>
          </a:prstGeom>
          <a:solidFill>
            <a:srgbClr val="B2B2B2"/>
          </a:solidFill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666997" y="5476345"/>
            <a:ext cx="4648201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657282" y="5619190"/>
            <a:ext cx="1676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 err="1" smtClean="0">
                <a:latin typeface="Arial" charset="0"/>
              </a:rPr>
              <a:t>Userblock</a:t>
            </a:r>
            <a:endParaRPr lang="en-US" sz="2000" b="1" dirty="0" smtClean="0">
              <a:latin typeface="Arial" charset="0"/>
            </a:endParaRPr>
          </a:p>
        </p:txBody>
      </p:sp>
      <p:sp>
        <p:nvSpPr>
          <p:cNvPr id="39" name="Text Box 23"/>
          <p:cNvSpPr txBox="1">
            <a:spLocks noChangeArrowheads="1"/>
          </p:cNvSpPr>
          <p:nvPr/>
        </p:nvSpPr>
        <p:spPr bwMode="auto">
          <a:xfrm>
            <a:off x="3886197" y="5635889"/>
            <a:ext cx="220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HDF5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</a:rPr>
              <a:t>D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ata</a:t>
            </a:r>
            <a:endParaRPr lang="en-US" sz="1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Text Box 23"/>
          <p:cNvSpPr txBox="1">
            <a:spLocks noChangeArrowheads="1"/>
          </p:cNvSpPr>
          <p:nvPr/>
        </p:nvSpPr>
        <p:spPr bwMode="auto">
          <a:xfrm>
            <a:off x="1804518" y="4881033"/>
            <a:ext cx="160643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Base address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" name="Text Box 23"/>
          <p:cNvSpPr txBox="1">
            <a:spLocks noChangeArrowheads="1"/>
          </p:cNvSpPr>
          <p:nvPr/>
        </p:nvSpPr>
        <p:spPr bwMode="auto">
          <a:xfrm>
            <a:off x="6553200" y="4881033"/>
            <a:ext cx="15065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EOA = EOF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>
            <a:off x="2666998" y="5202501"/>
            <a:ext cx="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7315198" y="5202501"/>
            <a:ext cx="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 Box 23"/>
          <p:cNvSpPr txBox="1">
            <a:spLocks noChangeArrowheads="1"/>
          </p:cNvSpPr>
          <p:nvPr/>
        </p:nvSpPr>
        <p:spPr bwMode="auto">
          <a:xfrm>
            <a:off x="5962650" y="3733800"/>
            <a:ext cx="30289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1800" i="1" dirty="0" smtClean="0">
                <a:solidFill>
                  <a:srgbClr val="C00000"/>
                </a:solidFill>
                <a:latin typeface="Arial" charset="0"/>
              </a:rPr>
              <a:t>Currently, only </a:t>
            </a:r>
            <a:r>
              <a:rPr lang="en-US" sz="1800" b="1" i="1" dirty="0" smtClean="0">
                <a:solidFill>
                  <a:srgbClr val="C00000"/>
                </a:solidFill>
                <a:latin typeface="Arial" charset="0"/>
              </a:rPr>
              <a:t>one</a:t>
            </a:r>
            <a:r>
              <a:rPr lang="en-US" sz="1800" i="1" dirty="0" smtClean="0">
                <a:solidFill>
                  <a:srgbClr val="C00000"/>
                </a:solidFill>
                <a:latin typeface="Arial" charset="0"/>
              </a:rPr>
              <a:t> number is stored in the file and used for error detection.</a:t>
            </a:r>
            <a:endParaRPr lang="en-US" sz="1800" i="1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74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</a:t>
            </a:r>
            <a:r>
              <a:rPr lang="en-US" strike="sngStrike" dirty="0" smtClean="0"/>
              <a:t>Truncation</a:t>
            </a:r>
            <a:r>
              <a:rPr lang="en-US" dirty="0" smtClean="0"/>
              <a:t> (Tomorrow)</a:t>
            </a:r>
            <a:endParaRPr lang="en-US" dirty="0"/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323969" y="1447800"/>
            <a:ext cx="8458200" cy="685800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323968" y="1447800"/>
            <a:ext cx="2343031" cy="685800"/>
          </a:xfrm>
          <a:prstGeom prst="rect">
            <a:avLst/>
          </a:prstGeom>
          <a:solidFill>
            <a:srgbClr val="B2B2B2"/>
          </a:solidFill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666998" y="1447800"/>
            <a:ext cx="4648201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19268" y="2286000"/>
            <a:ext cx="75246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 call to </a:t>
            </a:r>
            <a:r>
              <a:rPr lang="en-US" dirty="0" smtClean="0">
                <a:latin typeface="Consolas" panose="020B0609020204030204" pitchFamily="49" charset="0"/>
                <a:cs typeface="Arial"/>
              </a:rPr>
              <a:t>H5Fflush</a:t>
            </a:r>
            <a:r>
              <a:rPr lang="en-US" dirty="0" smtClean="0">
                <a:latin typeface="Arial"/>
                <a:cs typeface="Arial"/>
              </a:rPr>
              <a:t> or </a:t>
            </a:r>
            <a:r>
              <a:rPr lang="en-US" dirty="0" smtClean="0">
                <a:latin typeface="Consolas" panose="020B0609020204030204" pitchFamily="49" charset="0"/>
                <a:cs typeface="Arial"/>
              </a:rPr>
              <a:t>H5Fclose</a:t>
            </a:r>
            <a:r>
              <a:rPr lang="en-US" dirty="0" smtClean="0">
                <a:latin typeface="Arial"/>
                <a:cs typeface="Arial"/>
              </a:rPr>
              <a:t> triggers both values (EOA, EOF) to be saved in the file and </a:t>
            </a:r>
            <a:r>
              <a:rPr lang="en-US" b="1" dirty="0" smtClean="0">
                <a:latin typeface="Arial"/>
                <a:cs typeface="Arial"/>
              </a:rPr>
              <a:t>no</a:t>
            </a:r>
            <a:r>
              <a:rPr lang="en-US" dirty="0" smtClean="0">
                <a:latin typeface="Arial"/>
                <a:cs typeface="Arial"/>
              </a:rPr>
              <a:t> truncation takes place, IF the file was created with the “avoid truncation” property set.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4352984" y="3657600"/>
            <a:ext cx="438031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657283" y="1590645"/>
            <a:ext cx="1676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 err="1" smtClean="0">
                <a:latin typeface="Arial" charset="0"/>
              </a:rPr>
              <a:t>Userblock</a:t>
            </a:r>
            <a:endParaRPr lang="en-US" sz="2000" b="1" dirty="0" smtClean="0">
              <a:latin typeface="Arial" charset="0"/>
            </a:endParaRP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3886198" y="1607344"/>
            <a:ext cx="220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HDF5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</a:rPr>
              <a:t>D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ata</a:t>
            </a:r>
            <a:endParaRPr lang="en-US" sz="1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1880716" y="852488"/>
            <a:ext cx="160643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Base address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6913591" y="852488"/>
            <a:ext cx="803216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EOA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" name="Text Box 23"/>
          <p:cNvSpPr txBox="1">
            <a:spLocks noChangeArrowheads="1"/>
          </p:cNvSpPr>
          <p:nvPr/>
        </p:nvSpPr>
        <p:spPr bwMode="auto">
          <a:xfrm>
            <a:off x="8382000" y="852488"/>
            <a:ext cx="803216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EOF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2666999" y="1173956"/>
            <a:ext cx="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7315199" y="1173956"/>
            <a:ext cx="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8782169" y="1173956"/>
            <a:ext cx="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 Box 23"/>
          <p:cNvSpPr txBox="1">
            <a:spLocks noChangeArrowheads="1"/>
          </p:cNvSpPr>
          <p:nvPr/>
        </p:nvSpPr>
        <p:spPr bwMode="auto">
          <a:xfrm>
            <a:off x="7467600" y="1590645"/>
            <a:ext cx="12383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Unused</a:t>
            </a:r>
            <a:endParaRPr lang="en-US" sz="1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" name="Rectangle 13"/>
          <p:cNvSpPr>
            <a:spLocks noChangeArrowheads="1"/>
          </p:cNvSpPr>
          <p:nvPr/>
        </p:nvSpPr>
        <p:spPr bwMode="auto">
          <a:xfrm>
            <a:off x="295455" y="4672012"/>
            <a:ext cx="8458200" cy="685800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Rectangle 14"/>
          <p:cNvSpPr>
            <a:spLocks noChangeArrowheads="1"/>
          </p:cNvSpPr>
          <p:nvPr/>
        </p:nvSpPr>
        <p:spPr bwMode="auto">
          <a:xfrm>
            <a:off x="295454" y="4672012"/>
            <a:ext cx="2343031" cy="685800"/>
          </a:xfrm>
          <a:prstGeom prst="rect">
            <a:avLst/>
          </a:prstGeom>
          <a:solidFill>
            <a:srgbClr val="B2B2B2"/>
          </a:solidFill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638484" y="4672012"/>
            <a:ext cx="4648201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Box 16"/>
          <p:cNvSpPr txBox="1">
            <a:spLocks noChangeArrowheads="1"/>
          </p:cNvSpPr>
          <p:nvPr/>
        </p:nvSpPr>
        <p:spPr bwMode="auto">
          <a:xfrm>
            <a:off x="628769" y="4814857"/>
            <a:ext cx="1676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 err="1" smtClean="0">
                <a:latin typeface="Arial" charset="0"/>
              </a:rPr>
              <a:t>Userblock</a:t>
            </a:r>
            <a:endParaRPr lang="en-US" sz="2000" b="1" dirty="0" smtClean="0">
              <a:latin typeface="Arial" charset="0"/>
            </a:endParaRPr>
          </a:p>
        </p:txBody>
      </p:sp>
      <p:sp>
        <p:nvSpPr>
          <p:cNvPr id="48" name="Text Box 23"/>
          <p:cNvSpPr txBox="1">
            <a:spLocks noChangeArrowheads="1"/>
          </p:cNvSpPr>
          <p:nvPr/>
        </p:nvSpPr>
        <p:spPr bwMode="auto">
          <a:xfrm>
            <a:off x="3857684" y="4831556"/>
            <a:ext cx="220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HDF5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</a:rPr>
              <a:t>D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ata</a:t>
            </a:r>
            <a:endParaRPr lang="en-US" sz="1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" name="Text Box 23"/>
          <p:cNvSpPr txBox="1">
            <a:spLocks noChangeArrowheads="1"/>
          </p:cNvSpPr>
          <p:nvPr/>
        </p:nvSpPr>
        <p:spPr bwMode="auto">
          <a:xfrm>
            <a:off x="1852202" y="4076700"/>
            <a:ext cx="160643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Base address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" name="Text Box 23"/>
          <p:cNvSpPr txBox="1">
            <a:spLocks noChangeArrowheads="1"/>
          </p:cNvSpPr>
          <p:nvPr/>
        </p:nvSpPr>
        <p:spPr bwMode="auto">
          <a:xfrm>
            <a:off x="6885077" y="4076700"/>
            <a:ext cx="803216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EOA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" name="Text Box 23"/>
          <p:cNvSpPr txBox="1">
            <a:spLocks noChangeArrowheads="1"/>
          </p:cNvSpPr>
          <p:nvPr/>
        </p:nvSpPr>
        <p:spPr bwMode="auto">
          <a:xfrm>
            <a:off x="8353486" y="4076700"/>
            <a:ext cx="803216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EOF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 bwMode="auto">
          <a:xfrm>
            <a:off x="2638485" y="4398168"/>
            <a:ext cx="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7286685" y="4398168"/>
            <a:ext cx="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>
            <a:off x="8753655" y="4398168"/>
            <a:ext cx="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 Box 23"/>
          <p:cNvSpPr txBox="1">
            <a:spLocks noChangeArrowheads="1"/>
          </p:cNvSpPr>
          <p:nvPr/>
        </p:nvSpPr>
        <p:spPr bwMode="auto">
          <a:xfrm>
            <a:off x="7439086" y="4814857"/>
            <a:ext cx="12383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Unused</a:t>
            </a:r>
            <a:endParaRPr lang="en-US" sz="1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81170" y="5645854"/>
            <a:ext cx="75246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Caveat:</a:t>
            </a:r>
            <a:r>
              <a:rPr lang="en-US" dirty="0" smtClean="0">
                <a:latin typeface="Arial"/>
                <a:cs typeface="Arial"/>
              </a:rPr>
              <a:t> Incompatible with older versions of the library. Requires HDF5 library version 1.8 or later. 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7" name="Text Box 23"/>
          <p:cNvSpPr txBox="1">
            <a:spLocks noChangeArrowheads="1"/>
          </p:cNvSpPr>
          <p:nvPr/>
        </p:nvSpPr>
        <p:spPr bwMode="auto">
          <a:xfrm>
            <a:off x="5745311" y="3773269"/>
            <a:ext cx="22556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1800" i="1" dirty="0" smtClean="0">
                <a:solidFill>
                  <a:srgbClr val="00B050"/>
                </a:solidFill>
                <a:latin typeface="Arial" charset="0"/>
              </a:rPr>
              <a:t>Continue allocation from here:</a:t>
            </a:r>
            <a:endParaRPr lang="en-US" sz="1800" i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3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33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Multi-Dataset I/O -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5486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HDF5 accesses elements in </a:t>
            </a:r>
            <a:r>
              <a:rPr lang="en-US" sz="2800" b="1" dirty="0" smtClean="0"/>
              <a:t>one</a:t>
            </a:r>
            <a:r>
              <a:rPr lang="en-US" sz="2800" dirty="0" smtClean="0"/>
              <a:t> dataset at a time.</a:t>
            </a:r>
          </a:p>
          <a:p>
            <a:r>
              <a:rPr lang="en-US" sz="2800" dirty="0"/>
              <a:t>Many HPC applications access data in multiple datasets </a:t>
            </a:r>
            <a:r>
              <a:rPr lang="en-US" sz="2800" dirty="0" smtClean="0"/>
              <a:t>in every </a:t>
            </a:r>
            <a:r>
              <a:rPr lang="en-US" sz="2800" dirty="0"/>
              <a:t>time </a:t>
            </a:r>
            <a:r>
              <a:rPr lang="en-US" sz="2800" dirty="0" smtClean="0"/>
              <a:t>step</a:t>
            </a:r>
          </a:p>
          <a:p>
            <a:r>
              <a:rPr lang="en-US" sz="2800" dirty="0" smtClean="0"/>
              <a:t>Frequent small-size dataset access </a:t>
            </a:r>
            <a:r>
              <a:rPr lang="en-US" sz="2800" dirty="0" smtClean="0">
                <a:sym typeface="Wingdings" panose="05000000000000000000" pitchFamily="2" charset="2"/>
              </a:rPr>
              <a:t> Big Trouble (≠Big Data)</a:t>
            </a:r>
            <a:endParaRPr lang="en-US" sz="2800" dirty="0" smtClean="0"/>
          </a:p>
          <a:p>
            <a:r>
              <a:rPr lang="en-US" sz="2800" dirty="0" smtClean="0"/>
              <a:t>Parallel file systems tend not to like that.</a:t>
            </a:r>
          </a:p>
          <a:p>
            <a:r>
              <a:rPr lang="en-US" sz="2800" b="1" u="sng" dirty="0" smtClean="0"/>
              <a:t>Idea</a:t>
            </a:r>
            <a:r>
              <a:rPr lang="en-US" sz="2800" b="1" dirty="0" smtClean="0"/>
              <a:t>:</a:t>
            </a:r>
            <a:r>
              <a:rPr lang="en-US" sz="2800" dirty="0" smtClean="0"/>
              <a:t> Let users to do more I/O per HDF5 call!</a:t>
            </a:r>
          </a:p>
          <a:p>
            <a:r>
              <a:rPr lang="en-US" sz="2800" dirty="0"/>
              <a:t>Two New API routines:</a:t>
            </a:r>
          </a:p>
          <a:p>
            <a:pPr lvl="1"/>
            <a:r>
              <a:rPr lang="en-US" dirty="0" smtClean="0">
                <a:latin typeface="Consolas" panose="020B0609020204030204" pitchFamily="49" charset="0"/>
              </a:rPr>
              <a:t>H5Dread_multi()</a:t>
            </a:r>
            <a:endParaRPr lang="en-US" dirty="0" smtClean="0"/>
          </a:p>
          <a:p>
            <a:pPr lvl="1"/>
            <a:r>
              <a:rPr lang="en-US" dirty="0" smtClean="0">
                <a:latin typeface="Consolas" panose="020B0609020204030204" pitchFamily="49" charset="0"/>
              </a:rPr>
              <a:t>H5Dwrite_multi()</a:t>
            </a:r>
            <a:endParaRPr lang="en-US" sz="2800" dirty="0" smtClean="0"/>
          </a:p>
        </p:txBody>
      </p:sp>
      <p:pic>
        <p:nvPicPr>
          <p:cNvPr id="3074" name="Picture 2" descr="C:\Users\gerd\Desktop\grumpy-c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118059"/>
            <a:ext cx="856109" cy="69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05400" y="4876800"/>
            <a:ext cx="381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0070C0"/>
                </a:solidFill>
              </a:rPr>
              <a:t>Not a new idea: </a:t>
            </a:r>
            <a:r>
              <a:rPr lang="en-US" sz="2000" i="1" dirty="0" err="1" smtClean="0">
                <a:solidFill>
                  <a:srgbClr val="0070C0"/>
                </a:solidFill>
              </a:rPr>
              <a:t>PnetCDF</a:t>
            </a:r>
            <a:r>
              <a:rPr lang="en-US" sz="2000" i="1" dirty="0" smtClean="0">
                <a:solidFill>
                  <a:srgbClr val="0070C0"/>
                </a:solidFill>
              </a:rPr>
              <a:t> has supported that for some time…</a:t>
            </a:r>
            <a:endParaRPr lang="en-US" sz="2000" i="1" dirty="0">
              <a:solidFill>
                <a:srgbClr val="0070C0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41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Results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197605"/>
            <a:ext cx="5410200" cy="299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0" y="1501676"/>
            <a:ext cx="3429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The plot shows </a:t>
            </a:r>
            <a:r>
              <a:rPr lang="en-US" sz="1800" dirty="0"/>
              <a:t>the performance difference between using a single </a:t>
            </a:r>
            <a:r>
              <a:rPr lang="en-US" sz="1800" dirty="0">
                <a:latin typeface="Consolas" panose="020B0609020204030204" pitchFamily="49" charset="0"/>
              </a:rPr>
              <a:t>H5Dwrite()</a:t>
            </a:r>
            <a:r>
              <a:rPr lang="en-US" sz="1800" dirty="0"/>
              <a:t> multiple times and using </a:t>
            </a:r>
            <a:r>
              <a:rPr lang="en-US" sz="1800" dirty="0" smtClean="0">
                <a:latin typeface="Consolas" panose="020B0609020204030204" pitchFamily="49" charset="0"/>
              </a:rPr>
              <a:t>H5Dwrite_multi()</a:t>
            </a:r>
            <a:r>
              <a:rPr lang="en-US" sz="1800" dirty="0" smtClean="0"/>
              <a:t> </a:t>
            </a:r>
            <a:r>
              <a:rPr lang="en-US" sz="1800" dirty="0"/>
              <a:t>once on 30 chunked </a:t>
            </a:r>
            <a:r>
              <a:rPr lang="en-US" sz="1800" dirty="0" smtClean="0"/>
              <a:t>datasets</a:t>
            </a:r>
            <a:r>
              <a:rPr lang="en-US" sz="1800" dirty="0"/>
              <a:t>.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(On Hopper @ NERSC, a Cray </a:t>
            </a:r>
            <a:r>
              <a:rPr lang="en-US" sz="1800" dirty="0"/>
              <a:t>XE-6 with </a:t>
            </a:r>
            <a:r>
              <a:rPr lang="en-US" sz="1800" dirty="0" err="1"/>
              <a:t>Lustre</a:t>
            </a:r>
            <a:r>
              <a:rPr lang="en-US" sz="1800" dirty="0"/>
              <a:t> file system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4572000"/>
            <a:ext cx="8458200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48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CGNS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67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68270" y="1161871"/>
            <a:ext cx="8042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Reference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Parallel </a:t>
            </a:r>
            <a:r>
              <a:rPr lang="en-US" dirty="0">
                <a:hlinkClick r:id="rId2"/>
              </a:rPr>
              <a:t>and Large-scale Simulation Enhancements to </a:t>
            </a:r>
            <a:r>
              <a:rPr lang="en-US" dirty="0" smtClean="0">
                <a:hlinkClick r:id="rId2"/>
              </a:rPr>
              <a:t>CGNS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By Scot Breitenfeld, The HDF Group, 2015.</a:t>
            </a:r>
            <a:endParaRPr lang="en-US" dirty="0"/>
          </a:p>
        </p:txBody>
      </p:sp>
      <p:pic>
        <p:nvPicPr>
          <p:cNvPr id="2050" name="Picture 2" descr="cgns_color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886074"/>
            <a:ext cx="2857500" cy="17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48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CFD Standard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CGNS</a:t>
            </a:r>
            <a:r>
              <a:rPr lang="en-US" sz="2400" dirty="0" smtClean="0"/>
              <a:t> = Computational </a:t>
            </a:r>
            <a:r>
              <a:rPr lang="en-US" sz="2400" dirty="0"/>
              <a:t>Fluid Dynamics (CFD) General Notation </a:t>
            </a:r>
            <a:r>
              <a:rPr lang="en-US" sz="2400" dirty="0" smtClean="0"/>
              <a:t>System</a:t>
            </a:r>
          </a:p>
          <a:p>
            <a:r>
              <a:rPr lang="en-US" sz="2400" dirty="0" smtClean="0"/>
              <a:t>An effort </a:t>
            </a:r>
            <a:r>
              <a:rPr lang="en-US" sz="2400" dirty="0"/>
              <a:t>to standardize CFD input and output </a:t>
            </a:r>
            <a:r>
              <a:rPr lang="en-US" sz="2400" dirty="0" smtClean="0"/>
              <a:t>data including:</a:t>
            </a:r>
          </a:p>
          <a:p>
            <a:pPr lvl="1"/>
            <a:r>
              <a:rPr lang="en-US" sz="2400" dirty="0" smtClean="0"/>
              <a:t>Grid </a:t>
            </a:r>
            <a:r>
              <a:rPr lang="en-US" sz="2400" dirty="0"/>
              <a:t>(both </a:t>
            </a:r>
            <a:r>
              <a:rPr lang="en-US" sz="2400" dirty="0" smtClean="0"/>
              <a:t>structured and unstructured), flow solution</a:t>
            </a:r>
          </a:p>
          <a:p>
            <a:pPr lvl="1"/>
            <a:r>
              <a:rPr lang="en-US" sz="2400" dirty="0" smtClean="0"/>
              <a:t>Connectivity, boundary conditions, auxiliary </a:t>
            </a:r>
            <a:r>
              <a:rPr lang="en-US" sz="2400" dirty="0"/>
              <a:t>information.</a:t>
            </a:r>
          </a:p>
          <a:p>
            <a:pPr marL="0" indent="0">
              <a:buNone/>
            </a:pPr>
            <a:r>
              <a:rPr lang="en-US" sz="2400" u="sng" dirty="0" smtClean="0"/>
              <a:t>Two </a:t>
            </a:r>
            <a:r>
              <a:rPr lang="en-US" sz="2400" u="sng" dirty="0"/>
              <a:t>parts</a:t>
            </a:r>
            <a:r>
              <a:rPr lang="en-US" sz="2400" u="sng" dirty="0" smtClean="0"/>
              <a:t>:</a:t>
            </a:r>
          </a:p>
          <a:p>
            <a:pPr marL="457200" indent="-457200">
              <a:buAutoNum type="arabicParenBoth"/>
            </a:pPr>
            <a:r>
              <a:rPr lang="en-US" sz="2400" dirty="0" smtClean="0"/>
              <a:t>A standard </a:t>
            </a:r>
            <a:r>
              <a:rPr lang="en-US" sz="2400" dirty="0"/>
              <a:t>format for recording the </a:t>
            </a:r>
            <a:r>
              <a:rPr lang="en-US" sz="2400" dirty="0" smtClean="0"/>
              <a:t>data</a:t>
            </a:r>
          </a:p>
          <a:p>
            <a:pPr marL="457200" indent="-457200">
              <a:buAutoNum type="arabicParenBoth"/>
            </a:pPr>
            <a:r>
              <a:rPr lang="en-US" sz="2400" dirty="0" smtClean="0"/>
              <a:t>Software </a:t>
            </a:r>
            <a:r>
              <a:rPr lang="en-US" sz="2400" dirty="0"/>
              <a:t>that reads, writes, </a:t>
            </a:r>
            <a:r>
              <a:rPr lang="en-US" sz="2400" dirty="0" smtClean="0"/>
              <a:t>and modifies </a:t>
            </a:r>
            <a:r>
              <a:rPr lang="en-US" sz="2400" dirty="0"/>
              <a:t>data in that format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2400" dirty="0" smtClean="0"/>
              <a:t>An </a:t>
            </a:r>
            <a:r>
              <a:rPr lang="en-US" sz="2400" dirty="0"/>
              <a:t>American Institute of Aeronautics and Astronautics (AIAA) Recommended Practice (</a:t>
            </a:r>
            <a:r>
              <a:rPr lang="en-US" sz="2400" dirty="0" smtClean="0"/>
              <a:t>R-101A-2005)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1BD083-B7A8-4E7C-9D4D-D2C529383F0A}" type="slidenum">
              <a:rPr lang="en-US" altLang="en-US" smtClean="0"/>
              <a:pPr/>
              <a:t>68</a:t>
            </a:fld>
            <a:endParaRPr lang="en-US" altLang="en-US"/>
          </a:p>
        </p:txBody>
      </p:sp>
      <p:pic>
        <p:nvPicPr>
          <p:cNvPr id="4098" name="Picture 2" descr="AIA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158115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09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CGNS Storage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86400"/>
          </a:xfrm>
        </p:spPr>
        <p:txBody>
          <a:bodyPr/>
          <a:lstStyle/>
          <a:p>
            <a:r>
              <a:rPr lang="en-US" sz="2400" dirty="0"/>
              <a:t>CGNS data was originally stored </a:t>
            </a:r>
            <a:r>
              <a:rPr lang="en-US" sz="2400" dirty="0" smtClean="0"/>
              <a:t>in </a:t>
            </a:r>
            <a:r>
              <a:rPr lang="en-US" sz="2400" dirty="0"/>
              <a:t>ADF (‘Advanced Data Format</a:t>
            </a:r>
            <a:r>
              <a:rPr lang="en-US" sz="2400" dirty="0" smtClean="0"/>
              <a:t>’)</a:t>
            </a:r>
          </a:p>
          <a:p>
            <a:r>
              <a:rPr lang="en-US" sz="2400" dirty="0" smtClean="0"/>
              <a:t>ADF lacks </a:t>
            </a:r>
            <a:r>
              <a:rPr lang="en-US" sz="2400" dirty="0"/>
              <a:t>parallel I/O or data compression </a:t>
            </a:r>
            <a:r>
              <a:rPr lang="en-US" sz="2400" dirty="0" smtClean="0"/>
              <a:t>capabilities</a:t>
            </a:r>
          </a:p>
          <a:p>
            <a:r>
              <a:rPr lang="en-US" sz="2400" dirty="0" smtClean="0"/>
              <a:t>Doesn’t </a:t>
            </a:r>
            <a:r>
              <a:rPr lang="en-US" sz="2400" dirty="0"/>
              <a:t>have </a:t>
            </a:r>
            <a:r>
              <a:rPr lang="en-US" sz="2400" dirty="0" smtClean="0"/>
              <a:t>HDF5’s support </a:t>
            </a:r>
            <a:r>
              <a:rPr lang="en-US" sz="2400" dirty="0"/>
              <a:t>base and </a:t>
            </a:r>
            <a:r>
              <a:rPr lang="en-US" sz="2400" dirty="0" smtClean="0"/>
              <a:t>tools</a:t>
            </a:r>
          </a:p>
          <a:p>
            <a:r>
              <a:rPr lang="en-US" sz="2400" dirty="0" smtClean="0"/>
              <a:t>HDF5 superseded ADF as </a:t>
            </a:r>
            <a:r>
              <a:rPr lang="en-US" sz="2400" dirty="0"/>
              <a:t>the official </a:t>
            </a:r>
            <a:r>
              <a:rPr lang="en-US" sz="2400" dirty="0" smtClean="0"/>
              <a:t>storage mechanism</a:t>
            </a:r>
            <a:endParaRPr lang="en-US" sz="2400" dirty="0"/>
          </a:p>
          <a:p>
            <a:r>
              <a:rPr lang="en-US" sz="2400" dirty="0" smtClean="0"/>
              <a:t>CGNS </a:t>
            </a:r>
            <a:r>
              <a:rPr lang="en-US" sz="2400" dirty="0"/>
              <a:t>introduced parallel I/O APIs </a:t>
            </a:r>
            <a:r>
              <a:rPr lang="en-US" sz="2400" dirty="0" smtClean="0"/>
              <a:t>w/ </a:t>
            </a:r>
            <a:r>
              <a:rPr lang="en-US" sz="2400" dirty="0"/>
              <a:t>parallel </a:t>
            </a:r>
            <a:r>
              <a:rPr lang="en-US" sz="2400" dirty="0" smtClean="0"/>
              <a:t>HDF5 in 2013</a:t>
            </a:r>
          </a:p>
          <a:p>
            <a:r>
              <a:rPr lang="en-US" sz="2400" dirty="0" smtClean="0"/>
              <a:t>Poor </a:t>
            </a:r>
            <a:r>
              <a:rPr lang="en-US" sz="2400" dirty="0"/>
              <a:t>performance of the new parallel APIs </a:t>
            </a:r>
            <a:r>
              <a:rPr lang="en-US" sz="2400" dirty="0" smtClean="0"/>
              <a:t>in </a:t>
            </a:r>
            <a:r>
              <a:rPr lang="en-US" sz="2400" dirty="0"/>
              <a:t>most </a:t>
            </a:r>
            <a:r>
              <a:rPr lang="en-US" sz="2400" dirty="0" smtClean="0"/>
              <a:t>circumstances</a:t>
            </a:r>
          </a:p>
          <a:p>
            <a:pPr marL="0" indent="0">
              <a:buNone/>
            </a:pPr>
            <a:endParaRPr lang="en-US" sz="2000" i="1" dirty="0" smtClean="0"/>
          </a:p>
          <a:p>
            <a:pPr marL="0" indent="0">
              <a:buNone/>
            </a:pPr>
            <a:r>
              <a:rPr lang="en-US" sz="2400" i="1" dirty="0" smtClean="0"/>
              <a:t>In </a:t>
            </a:r>
            <a:r>
              <a:rPr lang="en-US" sz="2400" i="1" dirty="0"/>
              <a:t>2014, NASA provided funding </a:t>
            </a:r>
            <a:r>
              <a:rPr lang="en-US" sz="2400" i="1" dirty="0" smtClean="0"/>
              <a:t>for </a:t>
            </a:r>
            <a:r>
              <a:rPr lang="en-US" sz="2400" i="1" dirty="0"/>
              <a:t>The HDF Group </a:t>
            </a:r>
            <a:r>
              <a:rPr lang="en-US" sz="2400" i="1" dirty="0" smtClean="0"/>
              <a:t>with the goal to improve </a:t>
            </a:r>
            <a:r>
              <a:rPr lang="en-US" sz="2400" i="1" dirty="0"/>
              <a:t>the under-performing parallel capabilities of the CGNS library</a:t>
            </a:r>
            <a:r>
              <a:rPr lang="en-US" sz="2400" i="1" dirty="0" smtClean="0"/>
              <a:t>.</a:t>
            </a:r>
            <a:endParaRPr lang="en-US" sz="2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69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437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010400" cy="533400"/>
          </a:xfrm>
        </p:spPr>
        <p:txBody>
          <a:bodyPr/>
          <a:lstStyle/>
          <a:p>
            <a:r>
              <a:rPr lang="en-US" dirty="0" smtClean="0"/>
              <a:t>Towards Achievable Goals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54864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Rule out / quantify 1 - 3 through benchmarking and </a:t>
            </a:r>
            <a:r>
              <a:rPr lang="en-US" b="1" dirty="0" smtClean="0"/>
              <a:t>repeated</a:t>
            </a:r>
            <a:r>
              <a:rPr lang="en-US" dirty="0" smtClean="0"/>
              <a:t> application runs</a:t>
            </a:r>
          </a:p>
          <a:p>
            <a:pPr marL="514350" indent="-514350">
              <a:buFont typeface="+mj-lt"/>
              <a:buAutoNum type="alphaUcPeriod"/>
            </a:pPr>
            <a:endParaRPr lang="en-US" sz="2000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Characterize application I/O through profiling</a:t>
            </a:r>
          </a:p>
          <a:p>
            <a:pPr marL="514350" indent="-514350">
              <a:buFont typeface="+mj-lt"/>
              <a:buAutoNum type="alphaUcPeriod"/>
            </a:pPr>
            <a:endParaRPr lang="en-US" sz="2000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Create a </a:t>
            </a:r>
            <a:r>
              <a:rPr lang="en-US" dirty="0" smtClean="0">
                <a:solidFill>
                  <a:srgbClr val="FF0000"/>
                </a:solidFill>
              </a:rPr>
              <a:t>performance improvement plan</a:t>
            </a:r>
          </a:p>
          <a:p>
            <a:pPr lvl="1"/>
            <a:r>
              <a:rPr lang="en-US" dirty="0" smtClean="0"/>
              <a:t>“Spectrum </a:t>
            </a:r>
            <a:r>
              <a:rPr lang="en-US" dirty="0"/>
              <a:t>of </a:t>
            </a:r>
            <a:r>
              <a:rPr lang="en-US" dirty="0" smtClean="0"/>
              <a:t>control”</a:t>
            </a:r>
          </a:p>
          <a:p>
            <a:pPr lvl="2"/>
            <a:r>
              <a:rPr lang="en-US" dirty="0" smtClean="0"/>
              <a:t>My </a:t>
            </a:r>
            <a:r>
              <a:rPr lang="en-US" dirty="0"/>
              <a:t>I/O layer] </a:t>
            </a:r>
            <a:r>
              <a:rPr lang="en-US" dirty="0" smtClean="0">
                <a:sym typeface="Wingdings" panose="05000000000000000000" pitchFamily="2" charset="2"/>
              </a:rPr>
              <a:t> …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[Closed-source 3rd-party lib.</a:t>
            </a:r>
          </a:p>
          <a:p>
            <a:pPr lvl="1"/>
            <a:r>
              <a:rPr lang="en-US" dirty="0" smtClean="0"/>
              <a:t>Know your system’s capabilities and your resources (budget, skills, …)</a:t>
            </a:r>
            <a:endParaRPr lang="en-US" dirty="0"/>
          </a:p>
          <a:p>
            <a:pPr lvl="1"/>
            <a:r>
              <a:rPr lang="en-US" dirty="0" smtClean="0"/>
              <a:t>Be prepared to settle for (sometimes, a lot) less.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1BD083-B7A8-4E7C-9D4D-D2C529383F0A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11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CGNS Performance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4864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Opening an existing file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dirty="0" smtClean="0"/>
              <a:t>CGNS reads the entire HDF5 file structure,</a:t>
            </a:r>
            <a:r>
              <a:rPr lang="en-US" dirty="0" smtClean="0">
                <a:sym typeface="Wingdings" panose="05000000000000000000" pitchFamily="2" charset="2"/>
              </a:rPr>
              <a:t> loading a lot of (HDF5) metadata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Reads occur independently on ALL ranks competing for the same metadata</a:t>
            </a:r>
          </a:p>
          <a:p>
            <a:pPr marL="800100" lvl="2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”Read Storm”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>
                <a:sym typeface="Wingdings" panose="05000000000000000000" pitchFamily="2" charset="2"/>
              </a:rPr>
              <a:t>Closing a CGNS file</a:t>
            </a:r>
          </a:p>
          <a:p>
            <a:pPr marL="914400" lvl="1" indent="-514350"/>
            <a:r>
              <a:rPr lang="en-US" dirty="0" smtClean="0">
                <a:sym typeface="Wingdings" panose="05000000000000000000" pitchFamily="2" charset="2"/>
              </a:rPr>
              <a:t>Triggers HDF5 flush of a large amount of </a:t>
            </a:r>
            <a:r>
              <a:rPr lang="en-US" sz="2000" dirty="0" smtClean="0">
                <a:sym typeface="Wingdings" panose="05000000000000000000" pitchFamily="2" charset="2"/>
              </a:rPr>
              <a:t>small</a:t>
            </a:r>
            <a:r>
              <a:rPr lang="en-US" dirty="0" smtClean="0">
                <a:sym typeface="Wingdings" panose="05000000000000000000" pitchFamily="2" charset="2"/>
              </a:rPr>
              <a:t> metadata entries</a:t>
            </a:r>
          </a:p>
          <a:p>
            <a:pPr marL="914400" lvl="1" indent="-514350"/>
            <a:r>
              <a:rPr lang="en-US" dirty="0" smtClean="0">
                <a:sym typeface="Wingdings" panose="05000000000000000000" pitchFamily="2" charset="2"/>
              </a:rPr>
              <a:t>Implemented as iterative, independent writes, an </a:t>
            </a:r>
            <a:r>
              <a:rPr lang="en-US" i="1" dirty="0" smtClean="0">
                <a:sym typeface="Wingdings" panose="05000000000000000000" pitchFamily="2" charset="2"/>
              </a:rPr>
              <a:t>unsuitable workload</a:t>
            </a:r>
            <a:r>
              <a:rPr lang="en-US" dirty="0" smtClean="0">
                <a:sym typeface="Wingdings" panose="05000000000000000000" pitchFamily="2" charset="2"/>
              </a:rPr>
              <a:t> for parallel file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70</a:t>
            </a:fld>
            <a:endParaRPr lang="en-US" altLang="en-US"/>
          </a:p>
        </p:txBody>
      </p:sp>
      <p:pic>
        <p:nvPicPr>
          <p:cNvPr id="6" name="Picture 2" descr="C:\Users\gerd\Desktop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104388"/>
            <a:ext cx="2348593" cy="131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81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CGNS File 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71</a:t>
            </a:fld>
            <a:endParaRPr lang="en-US" altLang="en-US"/>
          </a:p>
        </p:txBody>
      </p:sp>
      <p:pic>
        <p:nvPicPr>
          <p:cNvPr id="5122" name="Picture 2" descr="C:\Users\gerd\Desktop\Fig-1-completion-tim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90" y="1066800"/>
            <a:ext cx="858791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450" y="45508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5257800" y="2767724"/>
            <a:ext cx="374687" cy="24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38399" y="2285999"/>
            <a:ext cx="3194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small" dirty="0" smtClean="0">
                <a:solidFill>
                  <a:srgbClr val="FF0000"/>
                </a:solidFill>
              </a:rPr>
              <a:t>Before Improvements</a:t>
            </a:r>
            <a:endParaRPr lang="en-US" cap="small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086600" y="4191000"/>
            <a:ext cx="0" cy="3503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62600" y="4638907"/>
            <a:ext cx="3048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cap="small" dirty="0" smtClean="0"/>
              <a:t>After Improvements</a:t>
            </a:r>
            <a:endParaRPr lang="en-US" cap="small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1371600"/>
            <a:ext cx="2053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>
                <a:solidFill>
                  <a:srgbClr val="800000"/>
                </a:solidFill>
              </a:rPr>
              <a:t>Impractical</a:t>
            </a:r>
            <a:endParaRPr lang="en-US" b="1" cap="small" dirty="0">
              <a:solidFill>
                <a:srgbClr val="800000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6553200" y="2285999"/>
            <a:ext cx="1672897" cy="1129863"/>
          </a:xfrm>
          <a:prstGeom prst="rightArrow">
            <a:avLst/>
          </a:prstGeom>
          <a:solidFill>
            <a:srgbClr val="800000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98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Metadata Read Storm </a:t>
            </a:r>
            <a:r>
              <a:rPr lang="en-US" dirty="0" smtClean="0"/>
              <a:t>Problem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99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All metadata “write” operations are required to be collective: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6065" y="2209800"/>
            <a:ext cx="3810000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if(0 == rank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H5Dcreate(“dataset1”);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else if(1 == rank)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H5Dcreate(“dataset2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”);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3581400"/>
            <a:ext cx="868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Metadata read operations are not required to be collective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07339" y="1902768"/>
            <a:ext cx="383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 2"/>
              </a:rPr>
              <a:t>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2348299"/>
            <a:ext cx="411480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/* All ranks have to call */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H5Dcreate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(“dataset1”);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H5Dcreate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(“dataset2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”);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24800" y="1880858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 2"/>
              </a:rPr>
              <a:t>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6065" y="4597063"/>
            <a:ext cx="3810000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if(0 == rank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H5Dopen(“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dataset1”);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else if(1 == rank)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H5Dopen(“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dataset2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”);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4735562"/>
            <a:ext cx="411480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/* All ranks have to call */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H5Dopen(“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dataset1”);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H5Dopen(“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dataset2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”);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924800" y="4268121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 2"/>
              </a:rPr>
              <a:t>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81400" y="4268120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 2"/>
              </a:rPr>
              <a:t>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08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Metadata Read Storm </a:t>
            </a:r>
            <a:r>
              <a:rPr lang="en-US" dirty="0" smtClean="0"/>
              <a:t>Problem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Metadata read operations are treated by the library as independent read operations.</a:t>
            </a:r>
          </a:p>
          <a:p>
            <a:r>
              <a:rPr lang="en-US" dirty="0" smtClean="0"/>
              <a:t>Consider a very large MPI job size where all processes want to open a dataset that already exists in the file.</a:t>
            </a:r>
          </a:p>
          <a:p>
            <a:r>
              <a:rPr lang="en-US" b="1" dirty="0" smtClean="0"/>
              <a:t>All processes</a:t>
            </a:r>
          </a:p>
          <a:p>
            <a:pPr lvl="1"/>
            <a:r>
              <a:rPr lang="en-US" dirty="0" smtClean="0"/>
              <a:t>Call </a:t>
            </a:r>
            <a:r>
              <a:rPr lang="en-US" dirty="0" smtClean="0">
                <a:latin typeface="Consolas" panose="020B0609020204030204" pitchFamily="49" charset="0"/>
              </a:rPr>
              <a:t>H5Dopen(“/G1/G2/D1”)</a:t>
            </a:r>
            <a:r>
              <a:rPr lang="en-US" dirty="0" smtClean="0"/>
              <a:t>;</a:t>
            </a:r>
          </a:p>
          <a:p>
            <a:pPr lvl="1"/>
            <a:r>
              <a:rPr lang="en-US" sz="2600" dirty="0" smtClean="0"/>
              <a:t>Read the same metadata to get to the dataset and the metadata of the dataset itself</a:t>
            </a:r>
          </a:p>
          <a:p>
            <a:pPr lvl="2"/>
            <a:r>
              <a:rPr lang="en-US" sz="2400" dirty="0" smtClean="0"/>
              <a:t>IF metadata not in cache, THEN read it from disk.</a:t>
            </a:r>
          </a:p>
          <a:p>
            <a:pPr lvl="1"/>
            <a:r>
              <a:rPr lang="en-US" sz="2600" dirty="0" smtClean="0"/>
              <a:t>Might issue read requests to the file system for the same </a:t>
            </a:r>
            <a:r>
              <a:rPr lang="en-US" sz="1500" dirty="0" smtClean="0">
                <a:solidFill>
                  <a:srgbClr val="FF0000"/>
                </a:solidFill>
              </a:rPr>
              <a:t>small</a:t>
            </a:r>
            <a:r>
              <a:rPr lang="en-US" sz="2600" dirty="0" smtClean="0"/>
              <a:t> metadata.</a:t>
            </a:r>
          </a:p>
          <a:p>
            <a:pPr marL="0" indent="0">
              <a:buNone/>
            </a:pPr>
            <a:r>
              <a:rPr lang="en-US" i="1" dirty="0" smtClean="0">
                <a:sym typeface="Wingdings" panose="05000000000000000000" pitchFamily="2" charset="2"/>
              </a:rPr>
              <a:t> READ STORM</a:t>
            </a:r>
            <a:endParaRPr lang="en-US" i="1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1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Avoiding a Read Storm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i="1" smtClean="0">
                <a:solidFill>
                  <a:srgbClr val="00B050"/>
                </a:solidFill>
              </a:rPr>
              <a:t>Hint that metadata access is done collectively</a:t>
            </a:r>
          </a:p>
          <a:p>
            <a:r>
              <a:rPr lang="en-US" smtClean="0"/>
              <a:t>A property on an access property list</a:t>
            </a:r>
          </a:p>
          <a:p>
            <a:r>
              <a:rPr lang="en-US" smtClean="0"/>
              <a:t>If set on the file access property list, then all metadata read operations will be required to be collective</a:t>
            </a:r>
          </a:p>
          <a:p>
            <a:r>
              <a:rPr lang="en-US" smtClean="0"/>
              <a:t>Can be set on individual object property list </a:t>
            </a:r>
          </a:p>
          <a:p>
            <a:r>
              <a:rPr lang="en-US" smtClean="0"/>
              <a:t>If set, MPI rank 0 will issue the read for a metadata entry to the file system and broadcast to all other ranks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61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a CGNS File …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400800" y="6629400"/>
            <a:ext cx="762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ED4385-CCCA-4BBF-AB19-415EBC87934F}" type="slidenum">
              <a:rPr lang="en-US" smtClean="0"/>
              <a:pPr>
                <a:defRPr/>
              </a:pPr>
              <a:t>75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1" y="838200"/>
            <a:ext cx="67056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1" y="3657600"/>
            <a:ext cx="6705600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45508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04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Metadata Collectively!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Symptoms:</a:t>
            </a:r>
            <a:r>
              <a:rPr lang="en-US" dirty="0" smtClean="0"/>
              <a:t> Many users reported that </a:t>
            </a:r>
            <a:r>
              <a:rPr lang="en-US" dirty="0" smtClean="0">
                <a:latin typeface="Consolas" panose="020B0609020204030204" pitchFamily="49" charset="0"/>
              </a:rPr>
              <a:t>H5Fclose()</a:t>
            </a:r>
            <a:r>
              <a:rPr lang="en-US" dirty="0" smtClean="0"/>
              <a:t> is  very slow and doesn’t scale well on parallel file systems.</a:t>
            </a:r>
          </a:p>
          <a:p>
            <a:pPr marL="0" indent="0">
              <a:buNone/>
            </a:pPr>
            <a:endParaRPr lang="en-US" sz="1600" b="1" dirty="0" smtClean="0"/>
          </a:p>
          <a:p>
            <a:pPr marL="0" indent="0">
              <a:buNone/>
            </a:pPr>
            <a:r>
              <a:rPr lang="en-US" b="1" dirty="0" smtClean="0"/>
              <a:t>Diagnosis:</a:t>
            </a:r>
            <a:r>
              <a:rPr lang="en-US" dirty="0" smtClean="0"/>
              <a:t> HDF5 </a:t>
            </a:r>
            <a:r>
              <a:rPr lang="en-US" dirty="0"/>
              <a:t>metadata cache issues very small accesses (one write per entry</a:t>
            </a:r>
            <a:r>
              <a:rPr lang="en-US" dirty="0" smtClean="0"/>
              <a:t>). We know that parallel file systems don’t do well with small I/O accesses.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b="1" dirty="0" smtClean="0">
                <a:sym typeface="Wingdings" panose="05000000000000000000" pitchFamily="2" charset="2"/>
              </a:rPr>
              <a:t>Solution: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Gather up all the entries of an epoch, create an MPI derived datatype, and issue a </a:t>
            </a:r>
            <a:r>
              <a:rPr lang="en-US" u="sng" dirty="0" smtClean="0"/>
              <a:t>single collective MPI write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400800" y="6629400"/>
            <a:ext cx="762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ED4385-CCCA-4BBF-AB19-415EBC87934F}" type="slidenum">
              <a:rPr lang="en-US" smtClean="0"/>
              <a:pPr>
                <a:defRPr/>
              </a:pPr>
              <a:t>76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86000" y="6629400"/>
            <a:ext cx="39624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Blue Waters Advanced User Workshop,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76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Benchmark Problem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77</a:t>
            </a:fld>
            <a:endParaRPr lang="en-US" altLang="en-US"/>
          </a:p>
        </p:txBody>
      </p:sp>
      <p:pic>
        <p:nvPicPr>
          <p:cNvPr id="6146" name="Picture 2" descr="C:\Users\gerd\Desktop\Fig-2-bandwidth-spe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244"/>
            <a:ext cx="8229600" cy="510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00100" y="990600"/>
            <a:ext cx="7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Computational mesh size: ~33 million elements and ~200 million nodes</a:t>
            </a:r>
          </a:p>
        </p:txBody>
      </p:sp>
    </p:spTree>
    <p:extLst>
      <p:ext uri="{BB962C8B-B14F-4D97-AF65-F5344CB8AC3E}">
        <p14:creationId xmlns:p14="http://schemas.microsoft.com/office/powerpoint/2010/main" val="240909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smtClean="0"/>
              <a:t>Feature Release Schedule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n-US" smtClean="0"/>
              <a:t>HDF5 1.10.0 (March 31, 2016)</a:t>
            </a:r>
          </a:p>
          <a:p>
            <a:pPr lvl="1">
              <a:defRPr/>
            </a:pPr>
            <a:r>
              <a:rPr lang="en-US" smtClean="0"/>
              <a:t>Metadata cache optimizations</a:t>
            </a:r>
          </a:p>
          <a:p>
            <a:pPr lvl="2">
              <a:buFont typeface="Wingdings" panose="05000000000000000000" pitchFamily="2" charset="2"/>
              <a:buChar char="§"/>
              <a:defRPr/>
            </a:pPr>
            <a:r>
              <a:rPr lang="en-US" smtClean="0"/>
              <a:t>Avoiding the metadata “Read Storm”</a:t>
            </a:r>
          </a:p>
          <a:p>
            <a:pPr lvl="2">
              <a:buFont typeface="Wingdings" panose="05000000000000000000" pitchFamily="2" charset="2"/>
              <a:buChar char="§"/>
              <a:defRPr/>
            </a:pPr>
            <a:r>
              <a:rPr lang="en-US" smtClean="0"/>
              <a:t>Collective metadata writes</a:t>
            </a:r>
          </a:p>
          <a:p>
            <a:pPr marL="914400" lvl="2" indent="0">
              <a:buNone/>
              <a:defRPr/>
            </a:pPr>
            <a:endParaRPr lang="en-US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smtClean="0"/>
              <a:t>HDF5 1.10.1 (Q4 2016)</a:t>
            </a:r>
          </a:p>
          <a:p>
            <a:pPr lvl="1">
              <a:defRPr/>
            </a:pPr>
            <a:r>
              <a:rPr lang="en-US" smtClean="0"/>
              <a:t>Avoid truncation feature</a:t>
            </a:r>
          </a:p>
          <a:p>
            <a:pPr lvl="1">
              <a:defRPr/>
            </a:pPr>
            <a:r>
              <a:rPr lang="en-US" smtClean="0"/>
              <a:t>Multi-dataset I/O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990693-FCA4-456D-B0D1-1E6BC96D0376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955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don’t have to go it alone. We are here to </a:t>
            </a:r>
            <a:r>
              <a:rPr lang="en-US" dirty="0" smtClean="0"/>
              <a:t>help!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79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451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Most of this is common sense, but deserves to be </a:t>
            </a:r>
            <a:r>
              <a:rPr lang="en-US" i="1" dirty="0" smtClean="0"/>
              <a:t>repeated.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18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 Can Work Together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not into “miracles”</a:t>
            </a:r>
          </a:p>
          <a:p>
            <a:r>
              <a:rPr lang="en-US" dirty="0" smtClean="0"/>
              <a:t>It’s a mutual commitment and requires an open mind on both sides</a:t>
            </a:r>
          </a:p>
          <a:p>
            <a:r>
              <a:rPr lang="en-US" dirty="0" smtClean="0"/>
              <a:t>Mitigate risks through phased projects</a:t>
            </a:r>
          </a:p>
          <a:p>
            <a:r>
              <a:rPr lang="en-US" dirty="0" smtClean="0"/>
              <a:t>HDF Forum</a:t>
            </a:r>
          </a:p>
          <a:p>
            <a:r>
              <a:rPr lang="en-US" dirty="0" smtClean="0"/>
              <a:t>Helpdesk</a:t>
            </a:r>
          </a:p>
          <a:p>
            <a:r>
              <a:rPr lang="en-US" dirty="0" smtClean="0"/>
              <a:t>Priority support</a:t>
            </a:r>
          </a:p>
          <a:p>
            <a:r>
              <a:rPr lang="en-US" dirty="0" smtClean="0">
                <a:latin typeface="Consolas" panose="020B0609020204030204" pitchFamily="49" charset="0"/>
                <a:hlinkClick r:id="rId2"/>
              </a:rPr>
              <a:t>gheber@hdfgroup.org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1BD083-B7A8-4E7C-9D4D-D2C529383F0A}" type="slidenum">
              <a:rPr lang="en-US" altLang="en-US" smtClean="0"/>
              <a:pPr/>
              <a:t>80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85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400" b="1" u="sng" dirty="0" smtClean="0"/>
              <a:t>THE Book</a:t>
            </a:r>
            <a:r>
              <a:rPr lang="en-US" sz="2400" dirty="0" smtClean="0"/>
              <a:t>: </a:t>
            </a:r>
            <a:r>
              <a:rPr lang="en-US" sz="2400" i="1" dirty="0" smtClean="0"/>
              <a:t>High Performance Parallel I/O</a:t>
            </a:r>
            <a:r>
              <a:rPr lang="en-US" sz="2400" dirty="0" smtClean="0"/>
              <a:t>, Editors </a:t>
            </a:r>
            <a:r>
              <a:rPr lang="en-US" sz="2400" dirty="0" err="1" smtClean="0"/>
              <a:t>Prabhat</a:t>
            </a:r>
            <a:r>
              <a:rPr lang="en-US" sz="2400" dirty="0" smtClean="0"/>
              <a:t> and Q. Koziol, CRC Press 2015.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i="1" dirty="0" smtClean="0">
                <a:hlinkClick r:id="rId2"/>
              </a:rPr>
              <a:t>Analysis of the Blue Waters File System Architecture for Application I/O Performance, R. </a:t>
            </a:r>
            <a:r>
              <a:rPr lang="en-US" sz="2400" i="1" dirty="0" err="1" smtClean="0">
                <a:hlinkClick r:id="rId2"/>
              </a:rPr>
              <a:t>Sisneros</a:t>
            </a:r>
            <a:r>
              <a:rPr lang="en-US" sz="2400" i="1" dirty="0" smtClean="0">
                <a:hlinkClick r:id="rId2"/>
              </a:rPr>
              <a:t>, K. </a:t>
            </a:r>
            <a:r>
              <a:rPr lang="en-US" sz="2400" i="1" dirty="0" err="1" smtClean="0">
                <a:hlinkClick r:id="rId2"/>
              </a:rPr>
              <a:t>Chadalavada</a:t>
            </a:r>
            <a:r>
              <a:rPr lang="en-US" sz="2400" i="1" dirty="0" smtClean="0">
                <a:hlinkClick r:id="rId2"/>
              </a:rPr>
              <a:t>, CUG 2013.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hlinkClick r:id="rId3"/>
              </a:rPr>
              <a:t>Parallel HDF5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hlinkClick r:id="rId4"/>
              </a:rPr>
              <a:t>HDF </a:t>
            </a:r>
            <a:r>
              <a:rPr lang="en-US" sz="2400" dirty="0" err="1" smtClean="0">
                <a:hlinkClick r:id="rId4"/>
              </a:rPr>
              <a:t>Mendeley</a:t>
            </a:r>
            <a:r>
              <a:rPr lang="en-US" sz="2400" dirty="0" smtClean="0">
                <a:hlinkClick r:id="rId4"/>
              </a:rPr>
              <a:t> group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hlinkClick r:id="rId5"/>
              </a:rPr>
              <a:t>Optimizing I/O performance on the </a:t>
            </a:r>
            <a:r>
              <a:rPr lang="en-US" sz="2400" dirty="0" err="1">
                <a:hlinkClick r:id="rId5"/>
              </a:rPr>
              <a:t>Lustre</a:t>
            </a:r>
            <a:r>
              <a:rPr lang="en-US" sz="2400" dirty="0">
                <a:hlinkClick r:id="rId5"/>
              </a:rPr>
              <a:t> file </a:t>
            </a:r>
            <a:r>
              <a:rPr lang="en-US" sz="2400" dirty="0" smtClean="0">
                <a:hlinkClick r:id="rId5"/>
              </a:rPr>
              <a:t>system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hlinkClick r:id="rId6"/>
              </a:rPr>
              <a:t>Introduction to Scientific I/O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hlinkClick r:id="rId7"/>
              </a:rPr>
              <a:t>Parallel I/O – Why, How, and Where to</a:t>
            </a:r>
            <a:r>
              <a:rPr lang="en-US" sz="2400" dirty="0" smtClean="0">
                <a:hlinkClick r:id="rId7"/>
              </a:rPr>
              <a:t>?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hlinkClick r:id="rId8"/>
              </a:rPr>
              <a:t>Parallel I/O with </a:t>
            </a:r>
            <a:r>
              <a:rPr lang="en-US" sz="2400" dirty="0" smtClean="0">
                <a:hlinkClick r:id="rId8"/>
              </a:rPr>
              <a:t>HDF5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hlinkClick r:id="rId9"/>
              </a:rPr>
              <a:t>What’s coming in the HDF5 1.10.0 Release</a:t>
            </a:r>
            <a:r>
              <a:rPr lang="en-US" sz="2400" dirty="0" smtClean="0">
                <a:hlinkClick r:id="rId9"/>
              </a:rPr>
              <a:t>?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3E367E-4371-4FDF-ABDE-91DD0691EB86}" type="slidenum">
              <a:rPr lang="en-US" altLang="en-US" smtClean="0"/>
              <a:pPr/>
              <a:t>81</a:t>
            </a:fld>
            <a:endParaRPr lang="en-US" altLang="en-US"/>
          </a:p>
        </p:txBody>
      </p:sp>
      <p:pic>
        <p:nvPicPr>
          <p:cNvPr id="122882" name="Picture 2" descr="C:\Users\gerd\Desktop\hppio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364059"/>
            <a:ext cx="98496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83" name="Picture 3" descr="C:\Users\gerd\Desktop\mendeley-logo-red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126059"/>
            <a:ext cx="2377845" cy="36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50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Prepare a Baseline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application vs. I/O kernel</a:t>
            </a:r>
          </a:p>
          <a:p>
            <a:r>
              <a:rPr lang="en-US" dirty="0" smtClean="0"/>
              <a:t>Performance model</a:t>
            </a:r>
          </a:p>
          <a:p>
            <a:pPr lvl="1"/>
            <a:r>
              <a:rPr lang="en-US" dirty="0" smtClean="0"/>
              <a:t>Back-of-the-envelope calculations</a:t>
            </a:r>
          </a:p>
          <a:p>
            <a:r>
              <a:rPr lang="en-US" dirty="0" smtClean="0"/>
              <a:t>Benchmarks</a:t>
            </a:r>
          </a:p>
          <a:p>
            <a:r>
              <a:rPr lang="en-US" dirty="0" smtClean="0"/>
              <a:t>Application runs with representative workloads</a:t>
            </a:r>
          </a:p>
          <a:p>
            <a:r>
              <a:rPr lang="en-US" dirty="0" smtClean="0"/>
              <a:t>Metrics (examples)</a:t>
            </a:r>
          </a:p>
          <a:p>
            <a:pPr lvl="1"/>
            <a:r>
              <a:rPr lang="en-US" dirty="0" smtClean="0"/>
              <a:t>I/O size in megabytes read and written</a:t>
            </a:r>
          </a:p>
          <a:p>
            <a:pPr lvl="1"/>
            <a:r>
              <a:rPr lang="en-US" dirty="0" smtClean="0"/>
              <a:t>I/O rate in MB/s</a:t>
            </a:r>
          </a:p>
          <a:p>
            <a:pPr lvl="1"/>
            <a:r>
              <a:rPr lang="en-US" dirty="0" smtClean="0"/>
              <a:t>Percentage of application time spent in I/O</a:t>
            </a:r>
          </a:p>
          <a:p>
            <a:pPr lvl="1"/>
            <a:r>
              <a:rPr lang="en-US" dirty="0" smtClean="0"/>
              <a:t>Distribution of write and read sizes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Blue Waters Advanced User Workshop,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1BD083-B7A8-4E7C-9D4D-D2C529383F0A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54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template2">
  <a:themeElements>
    <a:clrScheme name="Presentation on product or service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Presentation on product or serv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tion on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22170</TotalTime>
  <Words>4256</Words>
  <Application>Microsoft Office PowerPoint</Application>
  <PresentationFormat>On-screen Show (4:3)</PresentationFormat>
  <Paragraphs>845</Paragraphs>
  <Slides>81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template2</vt:lpstr>
      <vt:lpstr>Parallel I/O with HDF5    We are here to        !</vt:lpstr>
      <vt:lpstr>Questions for the Audience</vt:lpstr>
      <vt:lpstr>Outline</vt:lpstr>
      <vt:lpstr>Problems and GoaLs</vt:lpstr>
      <vt:lpstr>Problems</vt:lpstr>
      <vt:lpstr>Common Causes of I/O Problems</vt:lpstr>
      <vt:lpstr>Towards Achievable Goals</vt:lpstr>
      <vt:lpstr>Methodology</vt:lpstr>
      <vt:lpstr>Prepare a Baseline</vt:lpstr>
      <vt:lpstr>Define the Search Space</vt:lpstr>
      <vt:lpstr>Know When to Stop</vt:lpstr>
      <vt:lpstr>tOOLS</vt:lpstr>
      <vt:lpstr>Tools</vt:lpstr>
      <vt:lpstr>Parallel HDF5</vt:lpstr>
      <vt:lpstr>HDF5 in 2 Slides</vt:lpstr>
      <vt:lpstr>HDF5 Data Model</vt:lpstr>
      <vt:lpstr>Structures to Organize Objects</vt:lpstr>
      <vt:lpstr>HDF5 Ecosystem</vt:lpstr>
      <vt:lpstr>Terminology</vt:lpstr>
      <vt:lpstr>Why Parallel HDF5?</vt:lpstr>
      <vt:lpstr>What We’ll Cover Here</vt:lpstr>
      <vt:lpstr>What We Won’t Cover</vt:lpstr>
      <vt:lpstr>(MPI-)Parallel vs. Serial HDF5</vt:lpstr>
      <vt:lpstr>Standard HDF5 “Skeleton”</vt:lpstr>
      <vt:lpstr>PHDF5 Implementation Layers</vt:lpstr>
      <vt:lpstr>Example of a PHDF5 C Program</vt:lpstr>
      <vt:lpstr>PHDF5 Etiquette</vt:lpstr>
      <vt:lpstr>In a Parallel File System</vt:lpstr>
      <vt:lpstr>Contiguous Storage</vt:lpstr>
      <vt:lpstr>Chunked Storage</vt:lpstr>
      <vt:lpstr>In a Parallel File System</vt:lpstr>
      <vt:lpstr>Collective vs. Independent I/O</vt:lpstr>
      <vt:lpstr>Data and Metadata I/O</vt:lpstr>
      <vt:lpstr>Don’t Forget: It’s a Multi-layer Problem</vt:lpstr>
      <vt:lpstr>DiagnosticS and Instrumentation </vt:lpstr>
      <vt:lpstr>A Textbook Example</vt:lpstr>
      <vt:lpstr>Symptoms</vt:lpstr>
      <vt:lpstr>“Poor Man’s Debugging”</vt:lpstr>
      <vt:lpstr>Independent and Contiguous</vt:lpstr>
      <vt:lpstr>Plenty of Independent and Small Calls</vt:lpstr>
      <vt:lpstr>Chunked by Column</vt:lpstr>
      <vt:lpstr>Use Collective Mode or Chunked Storage</vt:lpstr>
      <vt:lpstr>Collective vs. independent write</vt:lpstr>
      <vt:lpstr>Back Into the Real World…</vt:lpstr>
      <vt:lpstr>I/O Patterns</vt:lpstr>
      <vt:lpstr>h5perf(_serial)</vt:lpstr>
      <vt:lpstr>A Serial Run</vt:lpstr>
      <vt:lpstr>A Parallel Run</vt:lpstr>
      <vt:lpstr>Darshan (ANL)</vt:lpstr>
      <vt:lpstr>Darshan Sample Output</vt:lpstr>
      <vt:lpstr>NCSA BW I/O System Basic Facts  </vt:lpstr>
      <vt:lpstr>NCSA BW I/O System 1</vt:lpstr>
      <vt:lpstr>NCSA BW I/O System 2</vt:lpstr>
      <vt:lpstr>NCSA BW I/O System Facts</vt:lpstr>
      <vt:lpstr>NCSA BW HDF5 Software Setup</vt:lpstr>
      <vt:lpstr>Examples</vt:lpstr>
      <vt:lpstr>Standard Questions</vt:lpstr>
      <vt:lpstr>VPIC</vt:lpstr>
      <vt:lpstr>Layers</vt:lpstr>
      <vt:lpstr>“Application I/O Structure”</vt:lpstr>
      <vt:lpstr>I/O Aggregation</vt:lpstr>
      <vt:lpstr>Closing HDF5 File … </vt:lpstr>
      <vt:lpstr>File Truncation (Today)</vt:lpstr>
      <vt:lpstr>File Truncation (Tomorrow)</vt:lpstr>
      <vt:lpstr>Multi-Dataset I/O - Motivation</vt:lpstr>
      <vt:lpstr>Sample Results</vt:lpstr>
      <vt:lpstr>CGNS</vt:lpstr>
      <vt:lpstr>CFD Standard</vt:lpstr>
      <vt:lpstr>CGNS Storage Evolution</vt:lpstr>
      <vt:lpstr>CGNS Performance Problems</vt:lpstr>
      <vt:lpstr>Opening CGNS File …</vt:lpstr>
      <vt:lpstr>Metadata Read Storm Problem (I)</vt:lpstr>
      <vt:lpstr>Metadata Read Storm Problem (II)</vt:lpstr>
      <vt:lpstr>Avoiding a Read Storm</vt:lpstr>
      <vt:lpstr>Closing a CGNS File … </vt:lpstr>
      <vt:lpstr>Write Metadata Collectively!</vt:lpstr>
      <vt:lpstr>A Benchmark Problem</vt:lpstr>
      <vt:lpstr>Feature Release Schedule</vt:lpstr>
      <vt:lpstr>Next Steps</vt:lpstr>
      <vt:lpstr>How We Can Work Together</vt:lpstr>
      <vt:lpstr>References</vt:lpstr>
    </vt:vector>
  </TitlesOfParts>
  <Company>The HDF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HDF5</dc:title>
  <dc:creator>csingh3</dc:creator>
  <cp:lastModifiedBy>gerd</cp:lastModifiedBy>
  <cp:revision>1229</cp:revision>
  <cp:lastPrinted>2016-03-07T20:57:03Z</cp:lastPrinted>
  <dcterms:created xsi:type="dcterms:W3CDTF">2010-09-22T14:22:02Z</dcterms:created>
  <dcterms:modified xsi:type="dcterms:W3CDTF">2016-03-18T11:43:26Z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TC010178481033</vt:lpwstr>
  </property>
</Properties>
</file>